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sldIdLst>
    <p:sldId id="256" r:id="rId2"/>
    <p:sldId id="257" r:id="rId3"/>
    <p:sldId id="258" r:id="rId4"/>
    <p:sldId id="259" r:id="rId5"/>
    <p:sldId id="260" r:id="rId6"/>
    <p:sldId id="267" r:id="rId7"/>
    <p:sldId id="268" r:id="rId8"/>
    <p:sldId id="273" r:id="rId9"/>
    <p:sldId id="263" r:id="rId10"/>
    <p:sldId id="272" r:id="rId11"/>
    <p:sldId id="265" r:id="rId12"/>
    <p:sldId id="270" r:id="rId13"/>
    <p:sldId id="271" r:id="rId14"/>
    <p:sldId id="27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84366-9711-4FF9-8C4C-F99FEB793FBD}" type="datetimeFigureOut">
              <a:rPr lang="en-US" smtClean="0"/>
              <a:t>5/29/2021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939B2-01CE-498C-8189-D522B53142D9}" type="slidenum">
              <a:rPr lang="en-US" smtClean="0"/>
              <a:t>‹#›</a:t>
            </a:fld>
            <a:endParaRPr lang="en-US"/>
          </a:p>
        </p:txBody>
      </p:sp>
    </p:spTree>
    <p:extLst>
      <p:ext uri="{BB962C8B-B14F-4D97-AF65-F5344CB8AC3E}">
        <p14:creationId xmlns:p14="http://schemas.microsoft.com/office/powerpoint/2010/main" val="88126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smtClean="0">
                <a:effectLst/>
                <a:latin typeface="Times New Roman"/>
                <a:ea typeface="Calibri"/>
                <a:cs typeface="Times New Roman"/>
              </a:rPr>
              <a:t>The worth of steel in infrastructural industries and its contribution to economic growth is undeniable. How is steel produced? Well, steel is one of the most mass-produced materials in the modern world. Every year, approximately 750 million tons of steel are produced worldwide with less effect on the environment</a:t>
            </a:r>
            <a:r>
              <a:rPr lang="en-US" sz="1000" dirty="0" smtClean="0">
                <a:solidFill>
                  <a:srgbClr val="222222"/>
                </a:solidFill>
                <a:effectLst/>
                <a:latin typeface="Arial"/>
                <a:ea typeface="Calibri"/>
                <a:cs typeface="Times New Roman"/>
              </a:rPr>
              <a:t> (</a:t>
            </a:r>
            <a:r>
              <a:rPr lang="en-US" sz="1000" dirty="0" err="1" smtClean="0">
                <a:solidFill>
                  <a:srgbClr val="222222"/>
                </a:solidFill>
                <a:effectLst/>
                <a:latin typeface="Arial"/>
                <a:ea typeface="Calibri"/>
                <a:cs typeface="Times New Roman"/>
              </a:rPr>
              <a:t>Hoefer</a:t>
            </a:r>
            <a:r>
              <a:rPr lang="en-US" sz="1000" dirty="0" smtClean="0">
                <a:solidFill>
                  <a:srgbClr val="222222"/>
                </a:solidFill>
                <a:effectLst/>
                <a:latin typeface="Arial"/>
                <a:ea typeface="Calibri"/>
                <a:cs typeface="Times New Roman"/>
              </a:rPr>
              <a:t> et al.,2018)</a:t>
            </a:r>
            <a:r>
              <a:rPr lang="en-US" sz="1200" dirty="0" smtClean="0">
                <a:effectLst/>
                <a:latin typeface="Times New Roman"/>
                <a:ea typeface="Calibri"/>
                <a:cs typeface="Times New Roman"/>
              </a:rPr>
              <a:t>. Furthermore, the produced steel is recyclable and is relatively cheap to produce as it requires less energy in the process. This project will introduce and describe how the steel is manufactured and show how it is tested and measured.</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2</a:t>
            </a:fld>
            <a:endParaRPr lang="en-US"/>
          </a:p>
        </p:txBody>
      </p:sp>
    </p:spTree>
    <p:extLst>
      <p:ext uri="{BB962C8B-B14F-4D97-AF65-F5344CB8AC3E}">
        <p14:creationId xmlns:p14="http://schemas.microsoft.com/office/powerpoint/2010/main" val="187948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200" dirty="0" smtClean="0">
                <a:solidFill>
                  <a:srgbClr val="000000"/>
                </a:solidFill>
                <a:effectLst/>
                <a:latin typeface="Times New Roman"/>
                <a:ea typeface="Calibri"/>
              </a:rPr>
              <a:t>Steel is a widely used material in the making of satellite systems, commercial transport aircraft, military aircraft, building and construction (sheets, poles, roofing, fences), making of home appliances such refrigerators, sinks, ovens, and televisions. Its strength, </a:t>
            </a:r>
            <a:r>
              <a:rPr lang="en-US" sz="1200" dirty="0" err="1" smtClean="0">
                <a:solidFill>
                  <a:srgbClr val="000000"/>
                </a:solidFill>
                <a:effectLst/>
                <a:latin typeface="Times New Roman"/>
                <a:ea typeface="Calibri"/>
              </a:rPr>
              <a:t>weldability</a:t>
            </a:r>
            <a:r>
              <a:rPr lang="en-US" sz="1200" dirty="0" smtClean="0">
                <a:solidFill>
                  <a:srgbClr val="000000"/>
                </a:solidFill>
                <a:effectLst/>
                <a:latin typeface="Times New Roman"/>
                <a:ea typeface="Calibri"/>
              </a:rPr>
              <a:t>, and recyclability make it a desirable commercial material.</a:t>
            </a: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15</a:t>
            </a:fld>
            <a:endParaRPr lang="en-US"/>
          </a:p>
        </p:txBody>
      </p:sp>
    </p:spTree>
    <p:extLst>
      <p:ext uri="{BB962C8B-B14F-4D97-AF65-F5344CB8AC3E}">
        <p14:creationId xmlns:p14="http://schemas.microsoft.com/office/powerpoint/2010/main" val="406220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Times New Roman"/>
                <a:ea typeface="Calibri"/>
              </a:rPr>
              <a:t>Steel dominates both the construction and engineering industries as the main raw materials. In almost every aspect of human life, steel is used, starting from cars, washing machines, cargo ships to surgical scalpels and spoons. The good thing with steel is that it can be recycled. Moreover, it is relatively cheap since it does not consume much energy during its production and possesses great durability compared to other materials. </a:t>
            </a:r>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3</a:t>
            </a:fld>
            <a:endParaRPr lang="en-US"/>
          </a:p>
        </p:txBody>
      </p:sp>
    </p:spTree>
    <p:extLst>
      <p:ext uri="{BB962C8B-B14F-4D97-AF65-F5344CB8AC3E}">
        <p14:creationId xmlns:p14="http://schemas.microsoft.com/office/powerpoint/2010/main" val="401741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smtClean="0">
                <a:effectLst/>
                <a:latin typeface="Times New Roman"/>
                <a:ea typeface="Calibri"/>
                <a:cs typeface="Times New Roman"/>
              </a:rPr>
              <a:t>In almost every aspect of human life, steel is used, starting from cars, washing machines, cargo ships to surgical scalpels and spoons. The good thing with steel is that it can be recycled. Moreover, it is relatively cheap since it does not consume much energy during its production and possesses great durability compared to other materials. Compared to steel production in the 1960s, steel production has greatly improved and enhanced environmentally friendly measures in its production. Steel is made from iron ore by removing oxygen and other impurities. Pure iron is then combined with carbon, recycled steel, and some amount of other relevant elements.  This process passes through two routes, blast furnace-basic oxygen and electric arc furnace route. All these processes are discussed below.</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4</a:t>
            </a:fld>
            <a:endParaRPr lang="en-US"/>
          </a:p>
        </p:txBody>
      </p:sp>
    </p:spTree>
    <p:extLst>
      <p:ext uri="{BB962C8B-B14F-4D97-AF65-F5344CB8AC3E}">
        <p14:creationId xmlns:p14="http://schemas.microsoft.com/office/powerpoint/2010/main" val="133340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smtClean="0">
                <a:solidFill>
                  <a:srgbClr val="000000"/>
                </a:solidFill>
                <a:effectLst/>
                <a:latin typeface="TimesNewRomanPSMT"/>
              </a:rPr>
              <a:t>Common element that are used for alloying in steel include; Carbon, Manganese,</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Phosphorous, Sulphur, Silicon, Copper, Nickel, Chromium, Molybdenum, Vanadium,</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Columbium (Niobium), Titanium, </a:t>
            </a:r>
            <a:r>
              <a:rPr lang="en-US" sz="1200" b="0" i="0" dirty="0" err="1" smtClean="0">
                <a:solidFill>
                  <a:srgbClr val="000000"/>
                </a:solidFill>
                <a:effectLst/>
                <a:latin typeface="TimesNewRomanPSMT"/>
              </a:rPr>
              <a:t>Aluminium</a:t>
            </a:r>
            <a:r>
              <a:rPr lang="en-US" sz="1200" b="0" i="0" dirty="0" smtClean="0">
                <a:solidFill>
                  <a:srgbClr val="000000"/>
                </a:solidFill>
                <a:effectLst/>
                <a:latin typeface="TimesNewRomanPSMT"/>
              </a:rPr>
              <a:t>, Nitrogen, Boron, Tin, Calcium. These</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alloying elements serve different but specific purposes in steel. Carbon is the core alloy in</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steel and its major hardening steel (3). The strength and hardness of Steel increases with</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increase in the amount of Carbon. Ductility, toughness and </a:t>
            </a:r>
            <a:r>
              <a:rPr lang="en-US" sz="1200" b="0" i="0" dirty="0" err="1" smtClean="0">
                <a:solidFill>
                  <a:srgbClr val="000000"/>
                </a:solidFill>
                <a:effectLst/>
                <a:latin typeface="TimesNewRomanPSMT"/>
              </a:rPr>
              <a:t>weldability</a:t>
            </a:r>
            <a:r>
              <a:rPr lang="en-US" sz="1200" b="0" i="0" dirty="0" smtClean="0">
                <a:solidFill>
                  <a:srgbClr val="000000"/>
                </a:solidFill>
                <a:effectLst/>
                <a:latin typeface="TimesNewRomanPSMT"/>
              </a:rPr>
              <a:t> on the other hand</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decrease with increase in carbon content in steel. Plain carbon steel grade has up to 0.95</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percent Carbon, HSLA has 0.002 percent, ULC Steel has Carbon between 0.002-0.007</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percent and HSLA Steel has up to 0.13 percent. Manganese is an element that is in all</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commercial Steel and serves the same purpose as Carbon (to increase hardness and strength)</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but in a lesser degree. Basically, added elements affect Steel strength, hardness, toughness,</a:t>
            </a:r>
            <a:br>
              <a:rPr lang="en-US" sz="1200" b="0" i="0" dirty="0" smtClean="0">
                <a:solidFill>
                  <a:srgbClr val="000000"/>
                </a:solidFill>
                <a:effectLst/>
                <a:latin typeface="TimesNewRomanPSMT"/>
              </a:rPr>
            </a:br>
            <a:r>
              <a:rPr lang="en-US" sz="1200" b="0" i="0" dirty="0" err="1" smtClean="0">
                <a:solidFill>
                  <a:srgbClr val="000000"/>
                </a:solidFill>
                <a:effectLst/>
                <a:latin typeface="TimesNewRomanPSMT"/>
              </a:rPr>
              <a:t>weldability</a:t>
            </a:r>
            <a:r>
              <a:rPr lang="en-US" sz="1200" b="0" i="0" dirty="0" smtClean="0">
                <a:solidFill>
                  <a:srgbClr val="000000"/>
                </a:solidFill>
                <a:effectLst/>
                <a:latin typeface="TimesNewRomanPSMT"/>
              </a:rPr>
              <a:t>, ductility and tensile strength. While most of these elements are added to Steel</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some exist as residuals in Steel and they include Copper, Nickel, Chromium, Molybdenum</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and Tin. A very important alloying element is </a:t>
            </a:r>
            <a:r>
              <a:rPr lang="en-US" sz="1200" b="0" i="0" dirty="0" err="1" smtClean="0">
                <a:solidFill>
                  <a:srgbClr val="000000"/>
                </a:solidFill>
                <a:effectLst/>
                <a:latin typeface="TimesNewRomanPSMT"/>
              </a:rPr>
              <a:t>Aluminium</a:t>
            </a:r>
            <a:r>
              <a:rPr lang="en-US" sz="1200" b="0" i="0" dirty="0" smtClean="0">
                <a:solidFill>
                  <a:srgbClr val="000000"/>
                </a:solidFill>
                <a:effectLst/>
                <a:latin typeface="TimesNewRomanPSMT"/>
              </a:rPr>
              <a:t> which is used as primary</a:t>
            </a:r>
            <a:br>
              <a:rPr lang="en-US" sz="1200" b="0" i="0" dirty="0" smtClean="0">
                <a:solidFill>
                  <a:srgbClr val="000000"/>
                </a:solidFill>
                <a:effectLst/>
                <a:latin typeface="TimesNewRomanPSMT"/>
              </a:rPr>
            </a:br>
            <a:r>
              <a:rPr lang="en-US" sz="1200" b="0" i="0" dirty="0" err="1" smtClean="0">
                <a:solidFill>
                  <a:srgbClr val="000000"/>
                </a:solidFill>
                <a:effectLst/>
                <a:latin typeface="TimesNewRomanPSMT"/>
              </a:rPr>
              <a:t>deoxidising</a:t>
            </a:r>
            <a:r>
              <a:rPr lang="en-US" sz="1200" b="0" i="0" dirty="0" smtClean="0">
                <a:solidFill>
                  <a:srgbClr val="000000"/>
                </a:solidFill>
                <a:effectLst/>
                <a:latin typeface="TimesNewRomanPSMT"/>
              </a:rPr>
              <a:t> agent in the making of steel. This is means that </a:t>
            </a:r>
            <a:r>
              <a:rPr lang="en-US" sz="1200" b="0" i="0" dirty="0" err="1" smtClean="0">
                <a:solidFill>
                  <a:srgbClr val="000000"/>
                </a:solidFill>
                <a:effectLst/>
                <a:latin typeface="TimesNewRomanPSMT"/>
              </a:rPr>
              <a:t>Aluminium</a:t>
            </a:r>
            <a:r>
              <a:rPr lang="en-US" sz="1200" b="0" i="0" dirty="0" smtClean="0">
                <a:solidFill>
                  <a:srgbClr val="000000"/>
                </a:solidFill>
                <a:effectLst/>
                <a:latin typeface="TimesNewRomanPSMT"/>
              </a:rPr>
              <a:t> reacts with oxygen</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in steel to form </a:t>
            </a:r>
            <a:r>
              <a:rPr lang="en-US" sz="1200" b="0" i="0" dirty="0" err="1" smtClean="0">
                <a:solidFill>
                  <a:srgbClr val="000000"/>
                </a:solidFill>
                <a:effectLst/>
                <a:latin typeface="TimesNewRomanPSMT"/>
              </a:rPr>
              <a:t>aluminium</a:t>
            </a:r>
            <a:r>
              <a:rPr lang="en-US" sz="1200" b="0" i="0" dirty="0" smtClean="0">
                <a:solidFill>
                  <a:srgbClr val="000000"/>
                </a:solidFill>
                <a:effectLst/>
                <a:latin typeface="TimesNewRomanPSMT"/>
              </a:rPr>
              <a:t> oxides that can easily float on slag. Additionally, it acts as a grain</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refiner when it combines with Nitrogen during hot rolling to form </a:t>
            </a:r>
            <a:r>
              <a:rPr lang="en-US" sz="1200" b="0" i="0" dirty="0" err="1" smtClean="0">
                <a:solidFill>
                  <a:srgbClr val="000000"/>
                </a:solidFill>
                <a:effectLst/>
                <a:latin typeface="TimesNewRomanPSMT"/>
              </a:rPr>
              <a:t>aluminium</a:t>
            </a:r>
            <a:r>
              <a:rPr lang="en-US" sz="1200" b="0" i="0" dirty="0" smtClean="0">
                <a:solidFill>
                  <a:srgbClr val="000000"/>
                </a:solidFill>
                <a:effectLst/>
                <a:latin typeface="TimesNewRomanPSMT"/>
              </a:rPr>
              <a:t>-nitride</a:t>
            </a:r>
            <a:br>
              <a:rPr lang="en-US" sz="1200" b="0" i="0" dirty="0" smtClean="0">
                <a:solidFill>
                  <a:srgbClr val="000000"/>
                </a:solidFill>
                <a:effectLst/>
                <a:latin typeface="TimesNewRomanPSMT"/>
              </a:rPr>
            </a:br>
            <a:r>
              <a:rPr lang="en-US" sz="1200" b="0" i="0" dirty="0" smtClean="0">
                <a:solidFill>
                  <a:srgbClr val="000000"/>
                </a:solidFill>
                <a:effectLst/>
                <a:latin typeface="TimesNewRomanPSMT"/>
              </a:rPr>
              <a:t>precipitate (2)</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5</a:t>
            </a:fld>
            <a:endParaRPr lang="en-US"/>
          </a:p>
        </p:txBody>
      </p:sp>
    </p:spTree>
    <p:extLst>
      <p:ext uri="{BB962C8B-B14F-4D97-AF65-F5344CB8AC3E}">
        <p14:creationId xmlns:p14="http://schemas.microsoft.com/office/powerpoint/2010/main" val="1849683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smtClean="0">
                <a:effectLst/>
                <a:latin typeface="Times New Roman"/>
                <a:ea typeface="Calibri"/>
                <a:cs typeface="Times New Roman"/>
              </a:rPr>
              <a:t>The slags are also removed as a waste product used in other industries such as road building or cement manufacturing companies.</a:t>
            </a:r>
            <a:endParaRPr lang="en-US" sz="1100" dirty="0" smtClean="0">
              <a:effectLst/>
              <a:latin typeface="+mn-lt"/>
              <a:ea typeface="Calibri"/>
              <a:cs typeface="Times New Roman"/>
            </a:endParaRPr>
          </a:p>
          <a:p>
            <a:pPr marL="0" marR="0">
              <a:lnSpc>
                <a:spcPct val="200000"/>
              </a:lnSpc>
              <a:spcBef>
                <a:spcPts val="0"/>
              </a:spcBef>
              <a:spcAft>
                <a:spcPts val="800"/>
              </a:spcAft>
            </a:pPr>
            <a:r>
              <a:rPr lang="en-US" sz="1200" dirty="0" smtClean="0">
                <a:effectLst/>
                <a:latin typeface="Times New Roman"/>
                <a:ea typeface="Calibri"/>
                <a:cs typeface="Times New Roman"/>
              </a:rPr>
              <a:t>The molten iron tapped from the furnace is not pure. Instead, it contains elements such as carbon, Sulphur, phosphorus, manganese, and silicon. To make steel, these elements must be removed from the molten iron because they are considered Impurities.</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8</a:t>
            </a:fld>
            <a:endParaRPr lang="en-US"/>
          </a:p>
        </p:txBody>
      </p:sp>
    </p:spTree>
    <p:extLst>
      <p:ext uri="{BB962C8B-B14F-4D97-AF65-F5344CB8AC3E}">
        <p14:creationId xmlns:p14="http://schemas.microsoft.com/office/powerpoint/2010/main" val="12907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smtClean="0">
                <a:effectLst/>
                <a:latin typeface="Times New Roman"/>
                <a:ea typeface="Calibri"/>
                <a:cs typeface="Times New Roman"/>
              </a:rPr>
              <a:t>. The process reduces iron ore to iron.  The process employs a steel cylinder lined with refractory, measuring about ninety meters in height. The cylinder is computer-controlled and filled with an environment control device. The blast furnace is considered to be the first method used to produce steel from iron oxides. This process uses iron ore, coke, and limestone to produce pig iron.</a:t>
            </a:r>
            <a:endParaRPr lang="en-US" sz="1100" dirty="0" smtClean="0">
              <a:effectLst/>
              <a:latin typeface="+mn-lt"/>
              <a:ea typeface="Calibri"/>
              <a:cs typeface="Times New Roman"/>
            </a:endParaRPr>
          </a:p>
          <a:p>
            <a:pPr marL="0" marR="0">
              <a:lnSpc>
                <a:spcPct val="200000"/>
              </a:lnSpc>
              <a:spcBef>
                <a:spcPts val="0"/>
              </a:spcBef>
              <a:spcAft>
                <a:spcPts val="800"/>
              </a:spcAft>
            </a:pPr>
            <a:r>
              <a:rPr lang="en-US" sz="1200" b="1" dirty="0" smtClean="0">
                <a:effectLst/>
                <a:latin typeface="Times New Roman"/>
                <a:ea typeface="Calibri"/>
                <a:cs typeface="Times New Roman"/>
              </a:rPr>
              <a:t>Step 1</a:t>
            </a:r>
            <a:endParaRPr lang="en-US" sz="1100" dirty="0" smtClean="0">
              <a:effectLst/>
              <a:latin typeface="+mn-lt"/>
              <a:ea typeface="Calibri"/>
              <a:cs typeface="Times New Roman"/>
            </a:endParaRPr>
          </a:p>
          <a:p>
            <a:pPr marL="0" marR="0">
              <a:lnSpc>
                <a:spcPct val="200000"/>
              </a:lnSpc>
              <a:spcBef>
                <a:spcPts val="0"/>
              </a:spcBef>
              <a:spcAft>
                <a:spcPts val="800"/>
              </a:spcAft>
            </a:pPr>
            <a:r>
              <a:rPr lang="en-US" sz="1200" b="1" dirty="0" smtClean="0">
                <a:effectLst/>
                <a:latin typeface="Times New Roman"/>
                <a:ea typeface="Calibri"/>
                <a:cs typeface="Times New Roman"/>
              </a:rPr>
              <a:t>Extracting iron ore</a:t>
            </a:r>
            <a:endParaRPr lang="en-US" sz="1100" dirty="0" smtClean="0">
              <a:effectLst/>
              <a:latin typeface="+mn-lt"/>
              <a:ea typeface="Calibri"/>
              <a:cs typeface="Times New Roman"/>
            </a:endParaRPr>
          </a:p>
          <a:p>
            <a:pPr marL="0" marR="0">
              <a:lnSpc>
                <a:spcPct val="200000"/>
              </a:lnSpc>
              <a:spcBef>
                <a:spcPts val="0"/>
              </a:spcBef>
              <a:spcAft>
                <a:spcPts val="800"/>
              </a:spcAft>
            </a:pPr>
            <a:r>
              <a:rPr lang="en-US" sz="1200" dirty="0" smtClean="0">
                <a:effectLst/>
                <a:latin typeface="Times New Roman"/>
                <a:ea typeface="Calibri"/>
                <a:cs typeface="Times New Roman"/>
              </a:rPr>
              <a:t>  The process starts by finding a quality iron ore (Fe2O3). Then, the ore is mined and transported to the factory with a blast furnace.</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9</a:t>
            </a:fld>
            <a:endParaRPr lang="en-US"/>
          </a:p>
        </p:txBody>
      </p:sp>
    </p:spTree>
    <p:extLst>
      <p:ext uri="{BB962C8B-B14F-4D97-AF65-F5344CB8AC3E}">
        <p14:creationId xmlns:p14="http://schemas.microsoft.com/office/powerpoint/2010/main" val="105956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800"/>
              </a:spcAft>
              <a:buFont typeface="+mj-lt"/>
              <a:buAutoNum type="romanLcPeriod"/>
            </a:pPr>
            <a:r>
              <a:rPr lang="en-US" sz="1200" dirty="0" smtClean="0">
                <a:effectLst/>
                <a:latin typeface="Times New Roman"/>
                <a:ea typeface="Calibri"/>
                <a:cs typeface="Times New Roman"/>
              </a:rPr>
              <a:t>The quantity of the scrapped hot metal, lime, and other elements are then calculated to ensure the correct temperature and composition of the steel. Refining is then done by adding argon, nitrogen, or oxygen gases through the vessel's base. Alloying additions are made during tapping to adjust steel composition. During this stage, carbon is reduced from about 4% to about 0.05%. The vessel is then tilted to remove the slag for recycling.</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11</a:t>
            </a:fld>
            <a:endParaRPr lang="en-US"/>
          </a:p>
        </p:txBody>
      </p:sp>
    </p:spTree>
    <p:extLst>
      <p:ext uri="{BB962C8B-B14F-4D97-AF65-F5344CB8AC3E}">
        <p14:creationId xmlns:p14="http://schemas.microsoft.com/office/powerpoint/2010/main" val="349199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smtClean="0">
                <a:effectLst/>
                <a:latin typeface="Times New Roman"/>
                <a:ea typeface="Calibri"/>
                <a:cs typeface="Times New Roman"/>
              </a:rPr>
              <a:t>.  The flow rate is controlled during this process, and only the outer shell of the steel solidifies as it passes through the copper mold. It is then drawn from the bottom of the mold through a curved arrangement of support draws and water sprays. The finished steel emergence horizontally and is cut into desired lengths by automatic gas banners. The solid shapes of the steel are named depending on their sizes. These names include Billet, Bloom, and slab, which are ready for shaping into finished products and use for different purposes.</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13</a:t>
            </a:fld>
            <a:endParaRPr lang="en-US"/>
          </a:p>
        </p:txBody>
      </p:sp>
    </p:spTree>
    <p:extLst>
      <p:ext uri="{BB962C8B-B14F-4D97-AF65-F5344CB8AC3E}">
        <p14:creationId xmlns:p14="http://schemas.microsoft.com/office/powerpoint/2010/main" val="44563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800"/>
              </a:spcAft>
            </a:pPr>
            <a:r>
              <a:rPr lang="en-US" sz="1200" dirty="0" smtClean="0">
                <a:effectLst/>
                <a:latin typeface="Times New Roman"/>
                <a:ea typeface="Calibri"/>
                <a:cs typeface="Times New Roman"/>
              </a:rPr>
              <a:t>The rolls run in massive bearings mounting to thousands of great strengths and driven by powerful electoral motives known as mills stand. The layout of rolling mails varies from a single simple stand to several stands. Depending on the product desired, the mill stand has varied roll arrangements. The rolling process is computer-controlled and is being monitored after every fifty times per second.</a:t>
            </a:r>
            <a:endParaRPr lang="en-US" sz="11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700939B2-01CE-498C-8189-D522B53142D9}" type="slidenum">
              <a:rPr lang="en-US" smtClean="0"/>
              <a:t>14</a:t>
            </a:fld>
            <a:endParaRPr lang="en-US"/>
          </a:p>
        </p:txBody>
      </p:sp>
    </p:spTree>
    <p:extLst>
      <p:ext uri="{BB962C8B-B14F-4D97-AF65-F5344CB8AC3E}">
        <p14:creationId xmlns:p14="http://schemas.microsoft.com/office/powerpoint/2010/main" val="72404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389620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202872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A61AB4-2ECD-4A69-A4BD-88B4E22A25D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83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A3B8AE-C86B-469C-A0A0-93AA71D634F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166927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A3B8AE-C86B-469C-A0A0-93AA71D634F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A61AB4-2ECD-4A69-A4BD-88B4E22A25D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639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A3B8AE-C86B-469C-A0A0-93AA71D634F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158060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42368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41356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125807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3B8AE-C86B-469C-A0A0-93AA71D634FB}" type="datetimeFigureOut">
              <a:rPr lang="en-US" smtClean="0"/>
              <a:t>5/29/2021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374869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A3B8AE-C86B-469C-A0A0-93AA71D634F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111151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A3B8AE-C86B-469C-A0A0-93AA71D634FB}" type="datetimeFigureOut">
              <a:rPr lang="en-US" smtClean="0"/>
              <a:t>5/29/2021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37196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A3B8AE-C86B-469C-A0A0-93AA71D634FB}" type="datetimeFigureOut">
              <a:rPr lang="en-US" smtClean="0"/>
              <a:t>5/29/2021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181471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3B8AE-C86B-469C-A0A0-93AA71D634FB}" type="datetimeFigureOut">
              <a:rPr lang="en-US" smtClean="0"/>
              <a:t>5/29/2021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18135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3B8AE-C86B-469C-A0A0-93AA71D634F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557221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3B8AE-C86B-469C-A0A0-93AA71D634FB}" type="datetimeFigureOut">
              <a:rPr lang="en-US" smtClean="0"/>
              <a:t>5/29/2021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AA61AB4-2ECD-4A69-A4BD-88B4E22A25D3}" type="slidenum">
              <a:rPr lang="en-US" smtClean="0"/>
              <a:t>‹#›</a:t>
            </a:fld>
            <a:endParaRPr lang="en-US"/>
          </a:p>
        </p:txBody>
      </p:sp>
    </p:spTree>
    <p:extLst>
      <p:ext uri="{BB962C8B-B14F-4D97-AF65-F5344CB8AC3E}">
        <p14:creationId xmlns:p14="http://schemas.microsoft.com/office/powerpoint/2010/main" val="353101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A3B8AE-C86B-469C-A0A0-93AA71D634FB}" type="datetimeFigureOut">
              <a:rPr lang="en-US" smtClean="0"/>
              <a:t>5/29/2021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AA61AB4-2ECD-4A69-A4BD-88B4E22A25D3}" type="slidenum">
              <a:rPr lang="en-US" smtClean="0"/>
              <a:t>‹#›</a:t>
            </a:fld>
            <a:endParaRPr lang="en-US"/>
          </a:p>
        </p:txBody>
      </p:sp>
    </p:spTree>
    <p:extLst>
      <p:ext uri="{BB962C8B-B14F-4D97-AF65-F5344CB8AC3E}">
        <p14:creationId xmlns:p14="http://schemas.microsoft.com/office/powerpoint/2010/main" val="31694219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65094" y="2140137"/>
            <a:ext cx="10515600" cy="1325563"/>
          </a:xfrm>
        </p:spPr>
        <p:txBody>
          <a:bodyPr/>
          <a:lstStyle/>
          <a:p>
            <a:pPr algn="ctr"/>
            <a:r>
              <a:rPr lang="en-US" dirty="0" smtClean="0"/>
              <a:t>steel</a:t>
            </a:r>
            <a:endParaRPr lang="en-US" dirty="0"/>
          </a:p>
        </p:txBody>
      </p:sp>
    </p:spTree>
    <p:extLst>
      <p:ext uri="{BB962C8B-B14F-4D97-AF65-F5344CB8AC3E}">
        <p14:creationId xmlns:p14="http://schemas.microsoft.com/office/powerpoint/2010/main" val="142251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indent="-342900">
              <a:lnSpc>
                <a:spcPct val="200000"/>
              </a:lnSpc>
              <a:spcBef>
                <a:spcPts val="0"/>
              </a:spcBef>
              <a:spcAft>
                <a:spcPts val="800"/>
              </a:spcAft>
            </a:pPr>
            <a:r>
              <a:rPr lang="en-US" b="1" dirty="0">
                <a:solidFill>
                  <a:prstClr val="black">
                    <a:lumMod val="75000"/>
                    <a:lumOff val="25000"/>
                  </a:prstClr>
                </a:solidFill>
                <a:latin typeface="Times New Roman" pitchFamily="18" charset="0"/>
                <a:ea typeface="Calibri"/>
                <a:cs typeface="Times New Roman" pitchFamily="18" charset="0"/>
              </a:rPr>
              <a:t>Step </a:t>
            </a:r>
            <a:r>
              <a:rPr lang="en-US" b="1" dirty="0" smtClean="0">
                <a:solidFill>
                  <a:prstClr val="black">
                    <a:lumMod val="75000"/>
                    <a:lumOff val="25000"/>
                  </a:prstClr>
                </a:solidFill>
                <a:latin typeface="Times New Roman" pitchFamily="18" charset="0"/>
                <a:ea typeface="Calibri"/>
                <a:cs typeface="Times New Roman" pitchFamily="18" charset="0"/>
              </a:rPr>
              <a:t>4</a:t>
            </a:r>
            <a:r>
              <a:rPr lang="en-US" dirty="0" smtClean="0">
                <a:solidFill>
                  <a:prstClr val="black">
                    <a:lumMod val="75000"/>
                    <a:lumOff val="25000"/>
                  </a:prstClr>
                </a:solidFill>
                <a:latin typeface="Times New Roman" pitchFamily="18" charset="0"/>
                <a:ea typeface="Calibri"/>
                <a:cs typeface="Times New Roman" pitchFamily="18" charset="0"/>
              </a:rPr>
              <a:t>: </a:t>
            </a:r>
            <a:r>
              <a:rPr lang="en-US" b="1" dirty="0" smtClean="0">
                <a:solidFill>
                  <a:prstClr val="black">
                    <a:lumMod val="75000"/>
                    <a:lumOff val="25000"/>
                  </a:prstClr>
                </a:solidFill>
                <a:latin typeface="Times New Roman" pitchFamily="18" charset="0"/>
                <a:ea typeface="Calibri"/>
                <a:cs typeface="Times New Roman" pitchFamily="18" charset="0"/>
              </a:rPr>
              <a:t>Making steel</a:t>
            </a:r>
            <a:r>
              <a:rPr lang="en-US" dirty="0" smtClean="0">
                <a:solidFill>
                  <a:prstClr val="black">
                    <a:lumMod val="75000"/>
                    <a:lumOff val="25000"/>
                  </a:prstClr>
                </a:solidFill>
                <a:latin typeface="Times New Roman" pitchFamily="18" charset="0"/>
                <a:ea typeface="Calibri"/>
                <a:cs typeface="Times New Roman" pitchFamily="18" charset="0"/>
              </a:rPr>
              <a:t> </a:t>
            </a:r>
            <a:r>
              <a:rPr lang="en-US" b="1" dirty="0" smtClean="0">
                <a:solidFill>
                  <a:prstClr val="black">
                    <a:lumMod val="75000"/>
                    <a:lumOff val="25000"/>
                  </a:prstClr>
                </a:solidFill>
                <a:latin typeface="Times New Roman" pitchFamily="18" charset="0"/>
                <a:ea typeface="Calibri"/>
                <a:cs typeface="Times New Roman" pitchFamily="18" charset="0"/>
              </a:rPr>
              <a:t>Electric </a:t>
            </a:r>
            <a:r>
              <a:rPr lang="en-US" b="1" dirty="0">
                <a:solidFill>
                  <a:prstClr val="black">
                    <a:lumMod val="75000"/>
                    <a:lumOff val="25000"/>
                  </a:prstClr>
                </a:solidFill>
                <a:latin typeface="Times New Roman" pitchFamily="18" charset="0"/>
                <a:ea typeface="Calibri"/>
                <a:cs typeface="Times New Roman" pitchFamily="18" charset="0"/>
              </a:rPr>
              <a:t>Arc Furnace</a:t>
            </a:r>
            <a:r>
              <a:rPr lang="en-US" dirty="0">
                <a:solidFill>
                  <a:prstClr val="black">
                    <a:lumMod val="75000"/>
                    <a:lumOff val="25000"/>
                  </a:prstClr>
                </a:solidFill>
                <a:latin typeface="Times New Roman" pitchFamily="18" charset="0"/>
                <a:ea typeface="Calibri"/>
                <a:cs typeface="Times New Roman" pitchFamily="18" charset="0"/>
              </a:rPr>
              <a:t/>
            </a:r>
            <a:br>
              <a:rPr lang="en-US" dirty="0">
                <a:solidFill>
                  <a:prstClr val="black">
                    <a:lumMod val="75000"/>
                    <a:lumOff val="25000"/>
                  </a:prstClr>
                </a:solidFill>
                <a:latin typeface="Times New Roman" pitchFamily="18" charset="0"/>
                <a:ea typeface="Calibri"/>
                <a:cs typeface="Times New Roman" pitchFamily="18" charset="0"/>
              </a:rPr>
            </a:b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a:xfrm>
            <a:off x="5774500" y="2126222"/>
            <a:ext cx="6275538" cy="4474994"/>
          </a:xfrm>
        </p:spPr>
        <p:txBody>
          <a:bodyPr>
            <a:normAutofit lnSpcReduction="10000"/>
          </a:bodyPr>
          <a:lstStyle/>
          <a:p>
            <a:pPr marL="0" marR="0">
              <a:lnSpc>
                <a:spcPct val="107000"/>
              </a:lnSpc>
              <a:spcBef>
                <a:spcPts val="0"/>
              </a:spcBef>
              <a:spcAft>
                <a:spcPts val="800"/>
              </a:spcAft>
            </a:pPr>
            <a:r>
              <a:rPr lang="en-US" dirty="0">
                <a:latin typeface="Times New Roman" pitchFamily="18" charset="0"/>
                <a:ea typeface="Calibri"/>
                <a:cs typeface="Times New Roman" pitchFamily="18" charset="0"/>
              </a:rPr>
              <a:t>This is another method of making steel. It uses coal steel scrap to make steel. The process is considered to be one of the largest world recycling processes.</a:t>
            </a:r>
          </a:p>
          <a:p>
            <a:pPr lvl="0">
              <a:lnSpc>
                <a:spcPct val="107000"/>
              </a:lnSpc>
              <a:spcBef>
                <a:spcPts val="0"/>
              </a:spcBef>
              <a:buFont typeface="+mj-lt"/>
              <a:buAutoNum type="romanLcPeriod"/>
            </a:pPr>
            <a:r>
              <a:rPr lang="en-US" dirty="0">
                <a:latin typeface="Times New Roman" pitchFamily="18" charset="0"/>
                <a:ea typeface="Calibri"/>
                <a:cs typeface="Times New Roman" pitchFamily="18" charset="0"/>
              </a:rPr>
              <a:t>The furnace is filled with the recycled steel scrap</a:t>
            </a:r>
          </a:p>
          <a:p>
            <a:pPr lvl="0">
              <a:lnSpc>
                <a:spcPct val="107000"/>
              </a:lnSpc>
              <a:spcBef>
                <a:spcPts val="0"/>
              </a:spcBef>
              <a:buFont typeface="+mj-lt"/>
              <a:buAutoNum type="romanLcPeriod"/>
            </a:pPr>
            <a:r>
              <a:rPr lang="en-US" dirty="0">
                <a:latin typeface="Times New Roman" pitchFamily="18" charset="0"/>
                <a:ea typeface="Calibri"/>
                <a:cs typeface="Times New Roman" pitchFamily="18" charset="0"/>
              </a:rPr>
              <a:t>The roof is swag into place to cover the funnel, and three graphic electrodes are lowered into the furnace. </a:t>
            </a:r>
          </a:p>
          <a:p>
            <a:pPr lvl="0">
              <a:lnSpc>
                <a:spcPct val="107000"/>
              </a:lnSpc>
              <a:spcBef>
                <a:spcPts val="0"/>
              </a:spcBef>
              <a:buFont typeface="+mj-lt"/>
              <a:buAutoNum type="romanLcPeriod"/>
            </a:pPr>
            <a:r>
              <a:rPr lang="en-US" dirty="0">
                <a:latin typeface="Times New Roman" pitchFamily="18" charset="0"/>
                <a:ea typeface="Calibri"/>
                <a:cs typeface="Times New Roman" pitchFamily="18" charset="0"/>
              </a:rPr>
              <a:t>A powerful electric current then passed into the furnace.</a:t>
            </a:r>
          </a:p>
          <a:p>
            <a:pPr lvl="0">
              <a:lnSpc>
                <a:spcPct val="107000"/>
              </a:lnSpc>
              <a:spcBef>
                <a:spcPts val="0"/>
              </a:spcBef>
              <a:buFont typeface="+mj-lt"/>
              <a:buAutoNum type="romanLcPeriod"/>
            </a:pPr>
            <a:r>
              <a:rPr lang="en-US" dirty="0">
                <a:latin typeface="Times New Roman" pitchFamily="18" charset="0"/>
                <a:ea typeface="Calibri"/>
                <a:cs typeface="Times New Roman" pitchFamily="18" charset="0"/>
              </a:rPr>
              <a:t>An arc is created, and the heat is generated to melt the steel scrap in the furnace.</a:t>
            </a:r>
          </a:p>
          <a:p>
            <a:pPr lvl="0">
              <a:lnSpc>
                <a:spcPct val="107000"/>
              </a:lnSpc>
              <a:spcBef>
                <a:spcPts val="0"/>
              </a:spcBef>
              <a:buFont typeface="+mj-lt"/>
              <a:buAutoNum type="romanLcPeriod"/>
            </a:pPr>
            <a:r>
              <a:rPr lang="en-US" dirty="0">
                <a:latin typeface="Times New Roman" pitchFamily="18" charset="0"/>
                <a:ea typeface="Calibri"/>
                <a:cs typeface="Times New Roman" pitchFamily="18" charset="0"/>
              </a:rPr>
              <a:t>Lime is then added, and oxygen bellowed into the melt to separates impurities. </a:t>
            </a:r>
          </a:p>
          <a:p>
            <a:pPr lvl="0">
              <a:lnSpc>
                <a:spcPct val="107000"/>
              </a:lnSpc>
              <a:spcBef>
                <a:spcPts val="0"/>
              </a:spcBef>
              <a:buFont typeface="+mj-lt"/>
              <a:buAutoNum type="romanLcPeriod"/>
            </a:pPr>
            <a:r>
              <a:rPr lang="en-US" dirty="0">
                <a:latin typeface="Times New Roman" pitchFamily="18" charset="0"/>
                <a:ea typeface="Calibri"/>
                <a:cs typeface="Times New Roman" pitchFamily="18" charset="0"/>
              </a:rPr>
              <a:t>The steel is then sampled and analyzed if it has reached the correct temperature.</a:t>
            </a:r>
          </a:p>
          <a:p>
            <a:pPr lvl="0">
              <a:lnSpc>
                <a:spcPct val="107000"/>
              </a:lnSpc>
              <a:spcBef>
                <a:spcPts val="0"/>
              </a:spcBef>
              <a:spcAft>
                <a:spcPts val="800"/>
              </a:spcAft>
              <a:buFont typeface="+mj-lt"/>
              <a:buAutoNum type="romanLcPeriod"/>
            </a:pPr>
            <a:r>
              <a:rPr lang="en-US" dirty="0">
                <a:latin typeface="Times New Roman" pitchFamily="18" charset="0"/>
                <a:ea typeface="Calibri"/>
                <a:cs typeface="Times New Roman" pitchFamily="18" charset="0"/>
              </a:rPr>
              <a:t>It is the tap of the furnace. At this stage, alloys can be added to meet the customer's specifications.</a:t>
            </a:r>
          </a:p>
          <a:p>
            <a:endParaRPr lang="en-US"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5885" y="2192054"/>
            <a:ext cx="4872625" cy="423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16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342900">
              <a:lnSpc>
                <a:spcPct val="200000"/>
              </a:lnSpc>
              <a:spcBef>
                <a:spcPts val="0"/>
              </a:spcBef>
              <a:spcAft>
                <a:spcPts val="800"/>
              </a:spcAft>
            </a:pPr>
            <a:r>
              <a:rPr lang="en-US" sz="1900" b="1" dirty="0">
                <a:solidFill>
                  <a:prstClr val="black">
                    <a:lumMod val="75000"/>
                    <a:lumOff val="25000"/>
                  </a:prstClr>
                </a:solidFill>
                <a:latin typeface="Times New Roman"/>
                <a:ea typeface="Calibri"/>
                <a:cs typeface="Times New Roman"/>
              </a:rPr>
              <a:t>Basic Oxygen Steelmaking</a:t>
            </a:r>
            <a:r>
              <a:rPr lang="en-US" sz="1600" dirty="0">
                <a:solidFill>
                  <a:prstClr val="black">
                    <a:lumMod val="75000"/>
                    <a:lumOff val="25000"/>
                  </a:prstClr>
                </a:solidFill>
                <a:latin typeface="Calibri"/>
                <a:ea typeface="Calibri"/>
                <a:cs typeface="Times New Roman"/>
              </a:rPr>
              <a:t/>
            </a:r>
            <a:br>
              <a:rPr lang="en-US" sz="1600" dirty="0">
                <a:solidFill>
                  <a:prstClr val="black">
                    <a:lumMod val="75000"/>
                    <a:lumOff val="25000"/>
                  </a:prstClr>
                </a:solidFill>
                <a:latin typeface="Calibri"/>
                <a:ea typeface="Calibri"/>
                <a:cs typeface="Times New Roman"/>
              </a:rPr>
            </a:br>
            <a:endParaRPr lang="en-US" dirty="0"/>
          </a:p>
        </p:txBody>
      </p:sp>
      <p:sp>
        <p:nvSpPr>
          <p:cNvPr id="5" name="Content Placeholder 4"/>
          <p:cNvSpPr>
            <a:spLocks noGrp="1"/>
          </p:cNvSpPr>
          <p:nvPr>
            <p:ph idx="1"/>
          </p:nvPr>
        </p:nvSpPr>
        <p:spPr/>
        <p:txBody>
          <a:bodyPr>
            <a:normAutofit fontScale="70000" lnSpcReduction="20000"/>
          </a:bodyPr>
          <a:lstStyle/>
          <a:p>
            <a:pPr marL="0" marR="0">
              <a:lnSpc>
                <a:spcPct val="200000"/>
              </a:lnSpc>
              <a:spcBef>
                <a:spcPts val="0"/>
              </a:spcBef>
              <a:spcAft>
                <a:spcPts val="800"/>
              </a:spcAft>
            </a:pPr>
            <a:r>
              <a:rPr lang="en-US" sz="2400" dirty="0" smtClean="0">
                <a:latin typeface="Times New Roman"/>
                <a:ea typeface="Calibri"/>
                <a:cs typeface="Times New Roman"/>
              </a:rPr>
              <a:t>This </a:t>
            </a:r>
            <a:r>
              <a:rPr lang="en-US" sz="2400" dirty="0">
                <a:latin typeface="Times New Roman"/>
                <a:ea typeface="Calibri"/>
                <a:cs typeface="Times New Roman"/>
              </a:rPr>
              <a:t>is the main process of refraining iron into steel. </a:t>
            </a:r>
            <a:endParaRPr lang="en-US" sz="2000" dirty="0">
              <a:latin typeface="Calibri"/>
              <a:ea typeface="Calibri"/>
              <a:cs typeface="Times New Roman"/>
            </a:endParaRPr>
          </a:p>
          <a:p>
            <a:pPr lvl="0">
              <a:lnSpc>
                <a:spcPct val="200000"/>
              </a:lnSpc>
              <a:spcBef>
                <a:spcPts val="0"/>
              </a:spcBef>
              <a:buFont typeface="+mj-lt"/>
              <a:buAutoNum type="romanLcPeriod"/>
            </a:pPr>
            <a:r>
              <a:rPr lang="en-US" sz="2400" dirty="0">
                <a:latin typeface="Times New Roman"/>
                <a:ea typeface="Calibri"/>
                <a:cs typeface="Times New Roman"/>
              </a:rPr>
              <a:t> Scrapped steel is put into the vessel</a:t>
            </a:r>
            <a:endParaRPr lang="en-US" sz="2000" dirty="0">
              <a:latin typeface="Calibri"/>
              <a:ea typeface="Calibri"/>
              <a:cs typeface="Times New Roman"/>
            </a:endParaRPr>
          </a:p>
          <a:p>
            <a:pPr lvl="0">
              <a:lnSpc>
                <a:spcPct val="200000"/>
              </a:lnSpc>
              <a:spcBef>
                <a:spcPts val="0"/>
              </a:spcBef>
              <a:spcAft>
                <a:spcPts val="800"/>
              </a:spcAft>
              <a:buFont typeface="+mj-lt"/>
              <a:buAutoNum type="romanLcPeriod"/>
            </a:pPr>
            <a:r>
              <a:rPr lang="en-US" sz="2400" dirty="0">
                <a:latin typeface="Times New Roman"/>
                <a:ea typeface="Calibri"/>
                <a:cs typeface="Times New Roman"/>
              </a:rPr>
              <a:t>Molten iron is then added. </a:t>
            </a:r>
            <a:endParaRPr lang="en-US" sz="2000" dirty="0" smtClean="0">
              <a:latin typeface="Calibri"/>
              <a:ea typeface="Calibri"/>
              <a:cs typeface="Times New Roman"/>
            </a:endParaRPr>
          </a:p>
          <a:p>
            <a:pPr lvl="0">
              <a:lnSpc>
                <a:spcPct val="200000"/>
              </a:lnSpc>
              <a:spcBef>
                <a:spcPts val="0"/>
              </a:spcBef>
              <a:spcAft>
                <a:spcPts val="800"/>
              </a:spcAft>
              <a:buFont typeface="+mj-lt"/>
              <a:buAutoNum type="romanLcPeriod"/>
            </a:pPr>
            <a:r>
              <a:rPr lang="en-US" sz="2400" dirty="0" smtClean="0">
                <a:latin typeface="Times New Roman"/>
                <a:ea typeface="Calibri"/>
              </a:rPr>
              <a:t>Oxygen </a:t>
            </a:r>
            <a:r>
              <a:rPr lang="en-US" sz="2400" dirty="0">
                <a:latin typeface="Times New Roman"/>
                <a:ea typeface="Calibri"/>
              </a:rPr>
              <a:t>is bellowed into the melted oxygen at high speed. The oxygen combines with the impurities. This oxidation produces heat. Temperature is controlled by adding iron ore as a coolant. The oxidized carbon creates a carbon monoxide gas which is extracted and used as fuel. Other impurities are combined with lime that was added during the blow to form a slag. </a:t>
            </a:r>
            <a:endParaRPr lang="en-US" sz="2200" dirty="0"/>
          </a:p>
        </p:txBody>
      </p:sp>
    </p:spTree>
    <p:extLst>
      <p:ext uri="{BB962C8B-B14F-4D97-AF65-F5344CB8AC3E}">
        <p14:creationId xmlns:p14="http://schemas.microsoft.com/office/powerpoint/2010/main" val="420684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lvl="0" indent="-342900">
              <a:lnSpc>
                <a:spcPct val="200000"/>
              </a:lnSpc>
              <a:spcBef>
                <a:spcPts val="0"/>
              </a:spcBef>
            </a:pPr>
            <a:r>
              <a:rPr lang="en-US" b="1" dirty="0">
                <a:solidFill>
                  <a:prstClr val="black">
                    <a:lumMod val="75000"/>
                    <a:lumOff val="25000"/>
                  </a:prstClr>
                </a:solidFill>
                <a:latin typeface="Times New Roman" pitchFamily="18" charset="0"/>
                <a:ea typeface="Calibri"/>
                <a:cs typeface="Times New Roman" pitchFamily="18" charset="0"/>
              </a:rPr>
              <a:t>Step </a:t>
            </a:r>
            <a:r>
              <a:rPr lang="en-US" b="1" dirty="0" smtClean="0">
                <a:solidFill>
                  <a:prstClr val="black">
                    <a:lumMod val="75000"/>
                    <a:lumOff val="25000"/>
                  </a:prstClr>
                </a:solidFill>
                <a:latin typeface="Times New Roman" pitchFamily="18" charset="0"/>
                <a:ea typeface="Calibri"/>
                <a:cs typeface="Times New Roman" pitchFamily="18" charset="0"/>
              </a:rPr>
              <a:t>4:</a:t>
            </a:r>
            <a:r>
              <a:rPr lang="en-US" dirty="0" smtClean="0">
                <a:solidFill>
                  <a:prstClr val="black">
                    <a:lumMod val="75000"/>
                    <a:lumOff val="25000"/>
                  </a:prstClr>
                </a:solidFill>
                <a:latin typeface="Times New Roman" pitchFamily="18" charset="0"/>
                <a:ea typeface="Calibri"/>
                <a:cs typeface="Times New Roman" pitchFamily="18" charset="0"/>
              </a:rPr>
              <a:t> </a:t>
            </a:r>
            <a:r>
              <a:rPr lang="en-US" b="1" dirty="0" smtClean="0">
                <a:solidFill>
                  <a:prstClr val="black">
                    <a:lumMod val="75000"/>
                    <a:lumOff val="25000"/>
                  </a:prstClr>
                </a:solidFill>
                <a:latin typeface="Times New Roman" pitchFamily="18" charset="0"/>
                <a:ea typeface="Calibri"/>
                <a:cs typeface="Times New Roman" pitchFamily="18" charset="0"/>
              </a:rPr>
              <a:t>Secondary </a:t>
            </a:r>
            <a:r>
              <a:rPr lang="en-US" b="1" dirty="0">
                <a:solidFill>
                  <a:prstClr val="black">
                    <a:lumMod val="75000"/>
                    <a:lumOff val="25000"/>
                  </a:prstClr>
                </a:solidFill>
                <a:latin typeface="Times New Roman" pitchFamily="18" charset="0"/>
                <a:ea typeface="Calibri"/>
                <a:cs typeface="Times New Roman" pitchFamily="18" charset="0"/>
              </a:rPr>
              <a:t>steelmaking  </a:t>
            </a:r>
            <a:r>
              <a:rPr lang="en-US" sz="1400" dirty="0">
                <a:solidFill>
                  <a:prstClr val="black">
                    <a:lumMod val="75000"/>
                    <a:lumOff val="25000"/>
                  </a:prstClr>
                </a:solidFill>
                <a:latin typeface="Calibri"/>
                <a:ea typeface="Calibri"/>
                <a:cs typeface="Times New Roman"/>
              </a:rPr>
              <a:t/>
            </a:r>
            <a:br>
              <a:rPr lang="en-US" sz="1400" dirty="0">
                <a:solidFill>
                  <a:prstClr val="black">
                    <a:lumMod val="75000"/>
                    <a:lumOff val="25000"/>
                  </a:prstClr>
                </a:solidFill>
                <a:latin typeface="Calibri"/>
                <a:ea typeface="Calibri"/>
                <a:cs typeface="Times New Roman"/>
              </a:rPr>
            </a:br>
            <a:endParaRPr lang="en-US" dirty="0"/>
          </a:p>
        </p:txBody>
      </p:sp>
      <p:sp>
        <p:nvSpPr>
          <p:cNvPr id="4" name="Content Placeholder 3"/>
          <p:cNvSpPr>
            <a:spLocks noGrp="1"/>
          </p:cNvSpPr>
          <p:nvPr>
            <p:ph sz="half" idx="2"/>
          </p:nvPr>
        </p:nvSpPr>
        <p:spPr>
          <a:xfrm>
            <a:off x="7190746" y="2126221"/>
            <a:ext cx="4746557" cy="4550151"/>
          </a:xfrm>
        </p:spPr>
        <p:txBody>
          <a:bodyPr>
            <a:normAutofit fontScale="92500"/>
          </a:bodyPr>
          <a:lstStyle/>
          <a:p>
            <a:pPr marL="457200" marR="0">
              <a:lnSpc>
                <a:spcPct val="200000"/>
              </a:lnSpc>
              <a:spcBef>
                <a:spcPts val="0"/>
              </a:spcBef>
              <a:spcAft>
                <a:spcPts val="800"/>
              </a:spcAft>
            </a:pPr>
            <a:r>
              <a:rPr lang="en-US" dirty="0" smtClean="0">
                <a:latin typeface="Times New Roman"/>
                <a:ea typeface="Calibri"/>
                <a:cs typeface="Times New Roman"/>
              </a:rPr>
              <a:t>The </a:t>
            </a:r>
            <a:r>
              <a:rPr lang="en-US" dirty="0">
                <a:latin typeface="Times New Roman"/>
                <a:ea typeface="Calibri"/>
                <a:cs typeface="Times New Roman"/>
              </a:rPr>
              <a:t>process involves further refining of steel. </a:t>
            </a:r>
            <a:endParaRPr lang="en-US" dirty="0" smtClean="0">
              <a:latin typeface="Times New Roman"/>
              <a:ea typeface="Calibri"/>
              <a:cs typeface="Times New Roman"/>
            </a:endParaRPr>
          </a:p>
          <a:p>
            <a:pPr marL="457200" marR="0">
              <a:lnSpc>
                <a:spcPct val="200000"/>
              </a:lnSpc>
              <a:spcBef>
                <a:spcPts val="0"/>
              </a:spcBef>
              <a:spcAft>
                <a:spcPts val="800"/>
              </a:spcAft>
            </a:pPr>
            <a:r>
              <a:rPr lang="en-US" dirty="0" smtClean="0">
                <a:latin typeface="Times New Roman"/>
                <a:ea typeface="Calibri"/>
                <a:cs typeface="Times New Roman"/>
              </a:rPr>
              <a:t>The </a:t>
            </a:r>
            <a:r>
              <a:rPr lang="en-US" dirty="0">
                <a:latin typeface="Times New Roman"/>
                <a:ea typeface="Calibri"/>
                <a:cs typeface="Times New Roman"/>
              </a:rPr>
              <a:t>process aims at improving the temperature and consistency within the steel. </a:t>
            </a:r>
            <a:endParaRPr lang="en-US" dirty="0" smtClean="0">
              <a:latin typeface="Times New Roman"/>
              <a:ea typeface="Calibri"/>
              <a:cs typeface="Times New Roman"/>
            </a:endParaRPr>
          </a:p>
          <a:p>
            <a:pPr marL="457200" marR="0">
              <a:lnSpc>
                <a:spcPct val="200000"/>
              </a:lnSpc>
              <a:spcBef>
                <a:spcPts val="0"/>
              </a:spcBef>
              <a:spcAft>
                <a:spcPts val="800"/>
              </a:spcAft>
            </a:pPr>
            <a:r>
              <a:rPr lang="en-US" dirty="0" smtClean="0">
                <a:latin typeface="Times New Roman"/>
                <a:ea typeface="Calibri"/>
                <a:cs typeface="Times New Roman"/>
              </a:rPr>
              <a:t>In </a:t>
            </a:r>
            <a:r>
              <a:rPr lang="en-US" dirty="0">
                <a:latin typeface="Times New Roman"/>
                <a:ea typeface="Calibri"/>
                <a:cs typeface="Times New Roman"/>
              </a:rPr>
              <a:t>addition, the process allows the removal of gases such as Sulphur and allows the addition of alloys to ensures steel meets the desired specification.</a:t>
            </a:r>
            <a:endParaRPr lang="en-US" sz="1600" dirty="0">
              <a:latin typeface="Calibri"/>
              <a:ea typeface="Calibri"/>
              <a:cs typeface="Times New Roman"/>
            </a:endParaRPr>
          </a:p>
          <a:p>
            <a:endParaRPr lang="en-US"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89213" y="2141952"/>
            <a:ext cx="4313237" cy="405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952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indent="-342900">
              <a:lnSpc>
                <a:spcPct val="200000"/>
              </a:lnSpc>
              <a:spcBef>
                <a:spcPts val="0"/>
              </a:spcBef>
              <a:spcAft>
                <a:spcPts val="800"/>
              </a:spcAft>
            </a:pPr>
            <a:r>
              <a:rPr lang="en-US" b="1" dirty="0">
                <a:solidFill>
                  <a:prstClr val="black">
                    <a:lumMod val="75000"/>
                    <a:lumOff val="25000"/>
                  </a:prstClr>
                </a:solidFill>
                <a:latin typeface="Times New Roman" pitchFamily="18" charset="0"/>
                <a:ea typeface="Calibri"/>
                <a:cs typeface="Times New Roman" pitchFamily="18" charset="0"/>
              </a:rPr>
              <a:t>Step </a:t>
            </a:r>
            <a:r>
              <a:rPr lang="en-US" b="1" dirty="0" smtClean="0">
                <a:solidFill>
                  <a:prstClr val="black">
                    <a:lumMod val="75000"/>
                    <a:lumOff val="25000"/>
                  </a:prstClr>
                </a:solidFill>
                <a:latin typeface="Times New Roman" pitchFamily="18" charset="0"/>
                <a:ea typeface="Calibri"/>
                <a:cs typeface="Times New Roman" pitchFamily="18" charset="0"/>
              </a:rPr>
              <a:t>5: Continuous </a:t>
            </a:r>
            <a:r>
              <a:rPr lang="en-US" b="1" dirty="0">
                <a:solidFill>
                  <a:prstClr val="black">
                    <a:lumMod val="75000"/>
                    <a:lumOff val="25000"/>
                  </a:prstClr>
                </a:solidFill>
                <a:latin typeface="Times New Roman" pitchFamily="18" charset="0"/>
                <a:ea typeface="Calibri"/>
                <a:cs typeface="Times New Roman" pitchFamily="18" charset="0"/>
              </a:rPr>
              <a:t>Casting </a:t>
            </a:r>
            <a:r>
              <a:rPr lang="en-US" dirty="0">
                <a:solidFill>
                  <a:prstClr val="black">
                    <a:lumMod val="75000"/>
                    <a:lumOff val="25000"/>
                  </a:prstClr>
                </a:solidFill>
                <a:latin typeface="Times New Roman" pitchFamily="18" charset="0"/>
                <a:ea typeface="Calibri"/>
                <a:cs typeface="Times New Roman" pitchFamily="18" charset="0"/>
              </a:rPr>
              <a:t/>
            </a:r>
            <a:br>
              <a:rPr lang="en-US" dirty="0">
                <a:solidFill>
                  <a:prstClr val="black">
                    <a:lumMod val="75000"/>
                    <a:lumOff val="25000"/>
                  </a:prstClr>
                </a:solidFill>
                <a:latin typeface="Times New Roman" pitchFamily="18" charset="0"/>
                <a:ea typeface="Calibri"/>
                <a:cs typeface="Times New Roman" pitchFamily="18" charset="0"/>
              </a:rPr>
            </a:b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p:txBody>
          <a:bodyPr>
            <a:normAutofit/>
          </a:bodyPr>
          <a:lstStyle/>
          <a:p>
            <a:r>
              <a:rPr lang="en-US" dirty="0" smtClean="0">
                <a:latin typeface="Times New Roman"/>
                <a:ea typeface="Calibri"/>
              </a:rPr>
              <a:t>This </a:t>
            </a:r>
            <a:r>
              <a:rPr lang="en-US" dirty="0">
                <a:latin typeface="Times New Roman"/>
                <a:ea typeface="Calibri"/>
              </a:rPr>
              <a:t>is the process that aims at solidifying steel ready for shaping.   </a:t>
            </a:r>
            <a:endParaRPr lang="en-US" dirty="0" smtClean="0">
              <a:latin typeface="Times New Roman"/>
              <a:ea typeface="Calibri"/>
            </a:endParaRPr>
          </a:p>
          <a:p>
            <a:r>
              <a:rPr lang="en-US" dirty="0" smtClean="0">
                <a:latin typeface="Times New Roman"/>
                <a:ea typeface="Calibri"/>
              </a:rPr>
              <a:t>Molten </a:t>
            </a:r>
            <a:r>
              <a:rPr lang="en-US" dirty="0">
                <a:latin typeface="Times New Roman"/>
                <a:ea typeface="Calibri"/>
              </a:rPr>
              <a:t>material of steel is introduced into a mold and then allowed to solidify within the mold and then later ejected to produce or make fabricated parts. </a:t>
            </a:r>
            <a:endParaRPr lang="en-US" dirty="0" smtClean="0">
              <a:latin typeface="Times New Roman"/>
              <a:ea typeface="Calibri"/>
            </a:endParaRPr>
          </a:p>
          <a:p>
            <a:r>
              <a:rPr lang="en-US" dirty="0" smtClean="0">
                <a:latin typeface="Times New Roman"/>
                <a:ea typeface="Calibri"/>
              </a:rPr>
              <a:t>Melted </a:t>
            </a:r>
            <a:r>
              <a:rPr lang="en-US" dirty="0">
                <a:latin typeface="Times New Roman"/>
                <a:ea typeface="Calibri"/>
              </a:rPr>
              <a:t>steel is poured through a gas-tight refractory tube into a </a:t>
            </a:r>
            <a:r>
              <a:rPr lang="en-US" dirty="0" err="1">
                <a:latin typeface="Times New Roman"/>
                <a:ea typeface="Calibri"/>
              </a:rPr>
              <a:t>tundish</a:t>
            </a:r>
            <a:r>
              <a:rPr lang="en-US" dirty="0">
                <a:latin typeface="Times New Roman"/>
                <a:ea typeface="Calibri"/>
              </a:rPr>
              <a:t>. </a:t>
            </a:r>
            <a:endParaRPr lang="en-US" dirty="0" smtClean="0">
              <a:latin typeface="Times New Roman"/>
              <a:ea typeface="Calibri"/>
            </a:endParaRPr>
          </a:p>
          <a:p>
            <a:r>
              <a:rPr lang="en-US" dirty="0" smtClean="0">
                <a:latin typeface="Times New Roman"/>
                <a:ea typeface="Calibri"/>
              </a:rPr>
              <a:t>The </a:t>
            </a:r>
            <a:r>
              <a:rPr lang="en-US" dirty="0">
                <a:latin typeface="Times New Roman"/>
                <a:ea typeface="Calibri"/>
              </a:rPr>
              <a:t>melted steel is then passed through a numbered of water-cooled copper molds. </a:t>
            </a:r>
            <a:endParaRPr lang="en-US" dirty="0"/>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02083" y="1954060"/>
            <a:ext cx="5900368" cy="4747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53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342900">
              <a:lnSpc>
                <a:spcPct val="200000"/>
              </a:lnSpc>
              <a:spcBef>
                <a:spcPts val="0"/>
              </a:spcBef>
              <a:spcAft>
                <a:spcPts val="800"/>
              </a:spcAft>
            </a:pPr>
            <a:r>
              <a:rPr lang="en-US" sz="4000" b="1" dirty="0">
                <a:solidFill>
                  <a:prstClr val="black">
                    <a:lumMod val="75000"/>
                    <a:lumOff val="25000"/>
                  </a:prstClr>
                </a:solidFill>
                <a:latin typeface="Times New Roman"/>
                <a:ea typeface="Calibri"/>
                <a:cs typeface="Times New Roman"/>
              </a:rPr>
              <a:t>Importance of hot steel rolling</a:t>
            </a:r>
            <a:r>
              <a:rPr lang="en-US" sz="1800" b="1" dirty="0">
                <a:solidFill>
                  <a:prstClr val="black">
                    <a:lumMod val="75000"/>
                    <a:lumOff val="25000"/>
                  </a:prstClr>
                </a:solidFill>
                <a:latin typeface="Times New Roman"/>
                <a:ea typeface="Calibri"/>
                <a:cs typeface="Times New Roman"/>
              </a:rPr>
              <a:t> </a:t>
            </a:r>
            <a:r>
              <a:rPr lang="en-US" sz="1600" dirty="0">
                <a:solidFill>
                  <a:prstClr val="black">
                    <a:lumMod val="75000"/>
                    <a:lumOff val="25000"/>
                  </a:prstClr>
                </a:solidFill>
                <a:latin typeface="Calibri"/>
                <a:ea typeface="Calibri"/>
                <a:cs typeface="Times New Roman"/>
              </a:rPr>
              <a:t/>
            </a:r>
            <a:br>
              <a:rPr lang="en-US" sz="1600" dirty="0">
                <a:solidFill>
                  <a:prstClr val="black">
                    <a:lumMod val="75000"/>
                    <a:lumOff val="25000"/>
                  </a:prstClr>
                </a:solidFill>
                <a:latin typeface="Calibri"/>
                <a:ea typeface="Calibri"/>
                <a:cs typeface="Times New Roman"/>
              </a:rPr>
            </a:br>
            <a:endParaRPr lang="en-US" dirty="0"/>
          </a:p>
        </p:txBody>
      </p:sp>
      <p:sp>
        <p:nvSpPr>
          <p:cNvPr id="3" name="Content Placeholder 2"/>
          <p:cNvSpPr>
            <a:spLocks noGrp="1"/>
          </p:cNvSpPr>
          <p:nvPr>
            <p:ph idx="1"/>
          </p:nvPr>
        </p:nvSpPr>
        <p:spPr/>
        <p:txBody>
          <a:bodyPr/>
          <a:lstStyle/>
          <a:p>
            <a:r>
              <a:rPr lang="en-US" dirty="0" smtClean="0">
                <a:latin typeface="Times New Roman"/>
                <a:ea typeface="Calibri"/>
              </a:rPr>
              <a:t>When </a:t>
            </a:r>
            <a:r>
              <a:rPr lang="en-US" dirty="0">
                <a:latin typeface="Times New Roman"/>
                <a:ea typeface="Calibri"/>
              </a:rPr>
              <a:t>cold, steel is high resistance to rolling. </a:t>
            </a:r>
            <a:endParaRPr lang="en-US" dirty="0" smtClean="0">
              <a:latin typeface="Times New Roman"/>
              <a:ea typeface="Calibri"/>
            </a:endParaRPr>
          </a:p>
          <a:p>
            <a:r>
              <a:rPr lang="en-US" dirty="0" smtClean="0">
                <a:latin typeface="Times New Roman"/>
                <a:ea typeface="Calibri"/>
              </a:rPr>
              <a:t>Therefore</a:t>
            </a:r>
            <a:r>
              <a:rPr lang="en-US" dirty="0">
                <a:latin typeface="Times New Roman"/>
                <a:ea typeface="Calibri"/>
              </a:rPr>
              <a:t>, rolling is done when the steel is still hot or in the molten state to make rolling easier. </a:t>
            </a:r>
            <a:endParaRPr lang="en-US" dirty="0" smtClean="0">
              <a:latin typeface="Times New Roman"/>
              <a:ea typeface="Calibri"/>
            </a:endParaRPr>
          </a:p>
          <a:p>
            <a:r>
              <a:rPr lang="en-US" dirty="0" smtClean="0">
                <a:latin typeface="Times New Roman"/>
                <a:ea typeface="Calibri"/>
              </a:rPr>
              <a:t>Before </a:t>
            </a:r>
            <a:r>
              <a:rPr lang="en-US" dirty="0">
                <a:latin typeface="Times New Roman"/>
                <a:ea typeface="Calibri"/>
              </a:rPr>
              <a:t>rolling, an analysis must be done to ensure that the steel is at the right temperature by filling it into a furnace where it travels through numerous temperature-controlled zones until the correct or desirable temperature has arrived. </a:t>
            </a:r>
            <a:endParaRPr lang="en-US" dirty="0" smtClean="0">
              <a:latin typeface="Times New Roman"/>
              <a:ea typeface="Calibri"/>
            </a:endParaRPr>
          </a:p>
          <a:p>
            <a:r>
              <a:rPr lang="en-US" dirty="0" smtClean="0">
                <a:latin typeface="Times New Roman"/>
                <a:ea typeface="Calibri"/>
              </a:rPr>
              <a:t>Then</a:t>
            </a:r>
            <a:r>
              <a:rPr lang="en-US" dirty="0">
                <a:latin typeface="Times New Roman"/>
                <a:ea typeface="Calibri"/>
              </a:rPr>
              <a:t>, the molten steel is squeezed through rolls until the desired shape and thickness are achieved. To enhance rolling, the rolls must exact millions of </a:t>
            </a:r>
            <a:r>
              <a:rPr lang="en-US" dirty="0" err="1">
                <a:latin typeface="Times New Roman"/>
                <a:ea typeface="Calibri"/>
              </a:rPr>
              <a:t>newtons</a:t>
            </a:r>
            <a:r>
              <a:rPr lang="en-US" dirty="0">
                <a:latin typeface="Times New Roman"/>
                <a:ea typeface="Calibri"/>
              </a:rPr>
              <a:t> equivalent to millions of tons of steel. </a:t>
            </a:r>
            <a:endParaRPr lang="en-US" dirty="0"/>
          </a:p>
        </p:txBody>
      </p:sp>
    </p:spTree>
    <p:extLst>
      <p:ext uri="{BB962C8B-B14F-4D97-AF65-F5344CB8AC3E}">
        <p14:creationId xmlns:p14="http://schemas.microsoft.com/office/powerpoint/2010/main" val="3104483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342900">
              <a:lnSpc>
                <a:spcPct val="200000"/>
              </a:lnSpc>
              <a:spcBef>
                <a:spcPts val="0"/>
              </a:spcBef>
            </a:pPr>
            <a:r>
              <a:rPr lang="en-US" sz="4000" b="1" dirty="0">
                <a:solidFill>
                  <a:srgbClr val="000000"/>
                </a:solidFill>
                <a:latin typeface="Times New Roman"/>
                <a:ea typeface="Calibri"/>
                <a:cs typeface="+mn-cs"/>
              </a:rPr>
              <a:t>Standards for steel </a:t>
            </a:r>
            <a:r>
              <a:rPr lang="en-US" sz="2000" dirty="0">
                <a:solidFill>
                  <a:srgbClr val="000000"/>
                </a:solidFill>
                <a:latin typeface="Times New Roman"/>
                <a:ea typeface="Calibri"/>
                <a:cs typeface="+mn-cs"/>
              </a:rPr>
              <a:t/>
            </a:r>
            <a:br>
              <a:rPr lang="en-US" sz="2000" dirty="0">
                <a:solidFill>
                  <a:srgbClr val="000000"/>
                </a:solidFill>
                <a:latin typeface="Times New Roman"/>
                <a:ea typeface="Calibri"/>
                <a:cs typeface="+mn-cs"/>
              </a:rPr>
            </a:br>
            <a:endParaRPr lang="en-US" dirty="0"/>
          </a:p>
        </p:txBody>
      </p:sp>
      <p:sp>
        <p:nvSpPr>
          <p:cNvPr id="3" name="Content Placeholder 2"/>
          <p:cNvSpPr>
            <a:spLocks noGrp="1"/>
          </p:cNvSpPr>
          <p:nvPr>
            <p:ph idx="1"/>
          </p:nvPr>
        </p:nvSpPr>
        <p:spPr>
          <a:xfrm>
            <a:off x="2589212" y="2133600"/>
            <a:ext cx="9260410" cy="3803737"/>
          </a:xfrm>
        </p:spPr>
        <p:txBody>
          <a:bodyPr/>
          <a:lstStyle/>
          <a:p>
            <a:r>
              <a:rPr lang="en-US" dirty="0" smtClean="0">
                <a:latin typeface="Times New Roman" pitchFamily="18" charset="0"/>
                <a:ea typeface="Calibri"/>
                <a:cs typeface="Times New Roman" pitchFamily="18" charset="0"/>
              </a:rPr>
              <a:t>The </a:t>
            </a:r>
            <a:r>
              <a:rPr lang="en-US" dirty="0">
                <a:latin typeface="Times New Roman" pitchFamily="18" charset="0"/>
                <a:ea typeface="Calibri"/>
                <a:cs typeface="Times New Roman" pitchFamily="18" charset="0"/>
              </a:rPr>
              <a:t>American Society for Testing and Materials (ASTM) has laid down steel standards to evaluate, classify, specify, chemical, metallurgical and mechanical elements of steel (ASTM Handbook, 2002). </a:t>
            </a:r>
            <a:endParaRPr lang="en-US" dirty="0" smtClean="0">
              <a:latin typeface="Times New Roman" pitchFamily="18" charset="0"/>
              <a:ea typeface="Calibri"/>
              <a:cs typeface="Times New Roman" pitchFamily="18" charset="0"/>
            </a:endParaRPr>
          </a:p>
          <a:p>
            <a:r>
              <a:rPr lang="en-US" dirty="0" smtClean="0">
                <a:latin typeface="Times New Roman" pitchFamily="18" charset="0"/>
                <a:ea typeface="Calibri"/>
                <a:cs typeface="Times New Roman" pitchFamily="18" charset="0"/>
              </a:rPr>
              <a:t>These </a:t>
            </a:r>
            <a:r>
              <a:rPr lang="en-US" dirty="0">
                <a:latin typeface="Times New Roman" pitchFamily="18" charset="0"/>
                <a:ea typeface="Calibri"/>
                <a:cs typeface="Times New Roman" pitchFamily="18" charset="0"/>
              </a:rPr>
              <a:t>standards are used production of industrial parts, mechanical components, construction elements, and all their related accessories. </a:t>
            </a:r>
            <a:endParaRPr lang="en-US" dirty="0" smtClean="0">
              <a:latin typeface="Times New Roman" pitchFamily="18" charset="0"/>
              <a:ea typeface="Calibri"/>
              <a:cs typeface="Times New Roman" pitchFamily="18" charset="0"/>
            </a:endParaRPr>
          </a:p>
          <a:p>
            <a:r>
              <a:rPr lang="en-US" dirty="0" smtClean="0">
                <a:latin typeface="Times New Roman" pitchFamily="18" charset="0"/>
                <a:ea typeface="Calibri"/>
                <a:cs typeface="Times New Roman" pitchFamily="18" charset="0"/>
              </a:rPr>
              <a:t>To </a:t>
            </a:r>
            <a:r>
              <a:rPr lang="en-US" dirty="0">
                <a:latin typeface="Times New Roman" pitchFamily="18" charset="0"/>
                <a:ea typeface="Calibri"/>
                <a:cs typeface="Times New Roman" pitchFamily="18" charset="0"/>
              </a:rPr>
              <a:t>mention a few the ASTM has developed standards on architectural metal fence systems, steel bars, Chain link fence, and wire accessories, machinery and piping systems, steel sheet specifications, stainless and alloy steel tubular products, steel plates for pressure vessels and boilers, among others (ASTM Handbook, 2002).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81111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indent="-342900">
              <a:lnSpc>
                <a:spcPct val="200000"/>
              </a:lnSpc>
              <a:spcBef>
                <a:spcPts val="0"/>
              </a:spcBef>
            </a:pPr>
            <a:r>
              <a:rPr lang="en-US" sz="2600" b="1" dirty="0">
                <a:solidFill>
                  <a:srgbClr val="000000"/>
                </a:solidFill>
                <a:latin typeface="Times New Roman"/>
                <a:ea typeface="Calibri"/>
                <a:cs typeface="+mn-cs"/>
              </a:rPr>
              <a:t>Reference</a:t>
            </a:r>
            <a:r>
              <a:rPr lang="en-US" sz="2600" dirty="0">
                <a:solidFill>
                  <a:srgbClr val="000000"/>
                </a:solidFill>
                <a:latin typeface="Times New Roman"/>
                <a:ea typeface="Calibri"/>
                <a:cs typeface="+mn-cs"/>
              </a:rPr>
              <a:t/>
            </a:r>
            <a:br>
              <a:rPr lang="en-US" sz="2600" dirty="0">
                <a:solidFill>
                  <a:srgbClr val="000000"/>
                </a:solidFill>
                <a:latin typeface="Times New Roman"/>
                <a:ea typeface="Calibri"/>
                <a:cs typeface="+mn-cs"/>
              </a:rPr>
            </a:br>
            <a:endParaRPr lang="en-US" dirty="0"/>
          </a:p>
        </p:txBody>
      </p:sp>
      <p:sp>
        <p:nvSpPr>
          <p:cNvPr id="3" name="Content Placeholder 2"/>
          <p:cNvSpPr>
            <a:spLocks noGrp="1"/>
          </p:cNvSpPr>
          <p:nvPr>
            <p:ph idx="1"/>
          </p:nvPr>
        </p:nvSpPr>
        <p:spPr/>
        <p:txBody>
          <a:bodyPr>
            <a:normAutofit/>
          </a:bodyPr>
          <a:lstStyle/>
          <a:p>
            <a:pPr marL="457200" indent="-457200">
              <a:lnSpc>
                <a:spcPct val="200000"/>
              </a:lnSpc>
              <a:spcBef>
                <a:spcPts val="0"/>
              </a:spcBef>
            </a:pPr>
            <a:r>
              <a:rPr lang="en-US" dirty="0" smtClean="0">
                <a:solidFill>
                  <a:srgbClr val="000000"/>
                </a:solidFill>
                <a:latin typeface="Times New Roman" pitchFamily="18" charset="0"/>
                <a:ea typeface="Calibri"/>
                <a:cs typeface="Times New Roman" pitchFamily="18" charset="0"/>
              </a:rPr>
              <a:t>Handbook </a:t>
            </a:r>
            <a:r>
              <a:rPr lang="en-US" dirty="0">
                <a:solidFill>
                  <a:srgbClr val="000000"/>
                </a:solidFill>
                <a:latin typeface="Times New Roman" pitchFamily="18" charset="0"/>
                <a:ea typeface="Calibri"/>
                <a:cs typeface="Times New Roman" pitchFamily="18" charset="0"/>
              </a:rPr>
              <a:t>of comparative world steel standards. ASTM. </a:t>
            </a:r>
            <a:r>
              <a:rPr lang="en-US" dirty="0" err="1">
                <a:solidFill>
                  <a:srgbClr val="000000"/>
                </a:solidFill>
                <a:latin typeface="Times New Roman" pitchFamily="18" charset="0"/>
                <a:ea typeface="Calibri"/>
                <a:cs typeface="Times New Roman" pitchFamily="18" charset="0"/>
              </a:rPr>
              <a:t>Bringas</a:t>
            </a:r>
            <a:r>
              <a:rPr lang="en-US" dirty="0">
                <a:solidFill>
                  <a:srgbClr val="000000"/>
                </a:solidFill>
                <a:latin typeface="Times New Roman" pitchFamily="18" charset="0"/>
                <a:ea typeface="Calibri"/>
                <a:cs typeface="Times New Roman" pitchFamily="18" charset="0"/>
              </a:rPr>
              <a:t>, J. E. (2002). [Accessed: April 5, 2021] </a:t>
            </a:r>
          </a:p>
          <a:p>
            <a:pPr marL="457200" indent="-457200">
              <a:lnSpc>
                <a:spcPct val="200000"/>
              </a:lnSpc>
              <a:spcBef>
                <a:spcPts val="0"/>
              </a:spcBef>
            </a:pPr>
            <a:r>
              <a:rPr lang="en-US" dirty="0" err="1">
                <a:solidFill>
                  <a:srgbClr val="222222"/>
                </a:solidFill>
                <a:latin typeface="Times New Roman" pitchFamily="18" charset="0"/>
                <a:ea typeface="Calibri"/>
                <a:cs typeface="Times New Roman" pitchFamily="18" charset="0"/>
              </a:rPr>
              <a:t>Hoefer</a:t>
            </a:r>
            <a:r>
              <a:rPr lang="en-US" dirty="0">
                <a:solidFill>
                  <a:srgbClr val="222222"/>
                </a:solidFill>
                <a:latin typeface="Times New Roman" pitchFamily="18" charset="0"/>
                <a:ea typeface="Calibri"/>
                <a:cs typeface="Times New Roman" pitchFamily="18" charset="0"/>
              </a:rPr>
              <a:t>, K., </a:t>
            </a:r>
            <a:r>
              <a:rPr lang="en-US" dirty="0" err="1">
                <a:solidFill>
                  <a:srgbClr val="222222"/>
                </a:solidFill>
                <a:latin typeface="Times New Roman" pitchFamily="18" charset="0"/>
                <a:ea typeface="Calibri"/>
                <a:cs typeface="Times New Roman" pitchFamily="18" charset="0"/>
              </a:rPr>
              <a:t>Haelsig</a:t>
            </a:r>
            <a:r>
              <a:rPr lang="en-US" dirty="0">
                <a:solidFill>
                  <a:srgbClr val="222222"/>
                </a:solidFill>
                <a:latin typeface="Times New Roman" pitchFamily="18" charset="0"/>
                <a:ea typeface="Calibri"/>
                <a:cs typeface="Times New Roman" pitchFamily="18" charset="0"/>
              </a:rPr>
              <a:t>, A., &amp; </a:t>
            </a:r>
            <a:r>
              <a:rPr lang="en-US" dirty="0" err="1">
                <a:solidFill>
                  <a:srgbClr val="222222"/>
                </a:solidFill>
                <a:latin typeface="Times New Roman" pitchFamily="18" charset="0"/>
                <a:ea typeface="Calibri"/>
                <a:cs typeface="Times New Roman" pitchFamily="18" charset="0"/>
              </a:rPr>
              <a:t>Mayr</a:t>
            </a:r>
            <a:r>
              <a:rPr lang="en-US" dirty="0">
                <a:solidFill>
                  <a:srgbClr val="222222"/>
                </a:solidFill>
                <a:latin typeface="Times New Roman" pitchFamily="18" charset="0"/>
                <a:ea typeface="Calibri"/>
                <a:cs typeface="Times New Roman" pitchFamily="18" charset="0"/>
              </a:rPr>
              <a:t>, P. (2018). Arc-based additive manufacturing of steel components—Comparison of wire-and powder-based variants. </a:t>
            </a:r>
            <a:r>
              <a:rPr lang="en-US" i="1" dirty="0">
                <a:solidFill>
                  <a:srgbClr val="222222"/>
                </a:solidFill>
                <a:latin typeface="Times New Roman" pitchFamily="18" charset="0"/>
                <a:ea typeface="Calibri"/>
                <a:cs typeface="Times New Roman" pitchFamily="18" charset="0"/>
              </a:rPr>
              <a:t>Welding in the World</a:t>
            </a:r>
            <a:r>
              <a:rPr lang="en-US" dirty="0">
                <a:solidFill>
                  <a:srgbClr val="222222"/>
                </a:solidFill>
                <a:latin typeface="Times New Roman" pitchFamily="18" charset="0"/>
                <a:ea typeface="Calibri"/>
                <a:cs typeface="Times New Roman" pitchFamily="18" charset="0"/>
              </a:rPr>
              <a:t>, </a:t>
            </a:r>
            <a:r>
              <a:rPr lang="en-US" i="1" dirty="0">
                <a:solidFill>
                  <a:srgbClr val="222222"/>
                </a:solidFill>
                <a:latin typeface="Times New Roman" pitchFamily="18" charset="0"/>
                <a:ea typeface="Calibri"/>
                <a:cs typeface="Times New Roman" pitchFamily="18" charset="0"/>
              </a:rPr>
              <a:t>62</a:t>
            </a:r>
            <a:r>
              <a:rPr lang="en-US" dirty="0">
                <a:solidFill>
                  <a:srgbClr val="222222"/>
                </a:solidFill>
                <a:latin typeface="Times New Roman" pitchFamily="18" charset="0"/>
                <a:ea typeface="Calibri"/>
                <a:cs typeface="Times New Roman" pitchFamily="18" charset="0"/>
              </a:rPr>
              <a:t>(2), 243-247.</a:t>
            </a:r>
            <a:endParaRPr lang="en-US" dirty="0">
              <a:solidFill>
                <a:srgbClr val="000000"/>
              </a:solidFill>
              <a:latin typeface="Times New Roman" pitchFamily="18" charset="0"/>
              <a:ea typeface="Calibri"/>
              <a:cs typeface="Times New Roman" pitchFamily="18" charset="0"/>
            </a:endParaRPr>
          </a:p>
          <a:p>
            <a:endParaRPr lang="en-US" dirty="0"/>
          </a:p>
        </p:txBody>
      </p:sp>
    </p:spTree>
    <p:extLst>
      <p:ext uri="{BB962C8B-B14F-4D97-AF65-F5344CB8AC3E}">
        <p14:creationId xmlns:p14="http://schemas.microsoft.com/office/powerpoint/2010/main" val="47125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t>Abstract</a:t>
            </a:r>
            <a:endParaRPr lang="en-US" dirty="0"/>
          </a:p>
        </p:txBody>
      </p:sp>
      <p:sp>
        <p:nvSpPr>
          <p:cNvPr id="7" name="Content Placeholder 3"/>
          <p:cNvSpPr>
            <a:spLocks noGrp="1"/>
          </p:cNvSpPr>
          <p:nvPr>
            <p:ph idx="1"/>
          </p:nvPr>
        </p:nvSpPr>
        <p:spPr>
          <a:xfrm>
            <a:off x="2589212" y="2133600"/>
            <a:ext cx="8915400" cy="4292252"/>
          </a:xfrm>
        </p:spPr>
        <p:txBody>
          <a:bodyPr>
            <a:noAutofit/>
          </a:bodyPr>
          <a:lstStyle/>
          <a:p>
            <a:r>
              <a:rPr lang="en-US" dirty="0">
                <a:solidFill>
                  <a:srgbClr val="000000"/>
                </a:solidFill>
                <a:latin typeface="Times New Roman" pitchFamily="18" charset="0"/>
                <a:cs typeface="Times New Roman" pitchFamily="18" charset="0"/>
              </a:rPr>
              <a:t>The manufacture of reliable products is tied to material selection. </a:t>
            </a:r>
            <a:endParaRPr lang="en-US" dirty="0" smtClean="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The </a:t>
            </a:r>
            <a:r>
              <a:rPr lang="en-US" dirty="0">
                <a:solidFill>
                  <a:srgbClr val="000000"/>
                </a:solidFill>
                <a:latin typeface="Times New Roman" pitchFamily="18" charset="0"/>
                <a:cs typeface="Times New Roman" pitchFamily="18" charset="0"/>
              </a:rPr>
              <a:t>examination </a:t>
            </a:r>
            <a:r>
              <a:rPr lang="en-US" dirty="0" smtClean="0">
                <a:solidFill>
                  <a:srgbClr val="000000"/>
                </a:solidFill>
                <a:latin typeface="Times New Roman" pitchFamily="18" charset="0"/>
                <a:cs typeface="Times New Roman" pitchFamily="18" charset="0"/>
              </a:rPr>
              <a:t>of the </a:t>
            </a:r>
            <a:r>
              <a:rPr lang="en-US" dirty="0">
                <a:solidFill>
                  <a:srgbClr val="000000"/>
                </a:solidFill>
                <a:latin typeface="Times New Roman" pitchFamily="18" charset="0"/>
                <a:cs typeface="Times New Roman" pitchFamily="18" charset="0"/>
              </a:rPr>
              <a:t>chemical components, electrical and electronic devices and structural components is </a:t>
            </a:r>
            <a:r>
              <a:rPr lang="en-US" dirty="0" smtClean="0">
                <a:solidFill>
                  <a:srgbClr val="000000"/>
                </a:solidFill>
                <a:latin typeface="Times New Roman" pitchFamily="18" charset="0"/>
                <a:cs typeface="Times New Roman" pitchFamily="18" charset="0"/>
              </a:rPr>
              <a:t>any material </a:t>
            </a:r>
            <a:r>
              <a:rPr lang="en-US" dirty="0">
                <a:solidFill>
                  <a:srgbClr val="000000"/>
                </a:solidFill>
                <a:latin typeface="Times New Roman" pitchFamily="18" charset="0"/>
                <a:cs typeface="Times New Roman" pitchFamily="18" charset="0"/>
              </a:rPr>
              <a:t>used in manufacture of products whether automotive, home appliances </a:t>
            </a:r>
            <a:r>
              <a:rPr lang="en-US" dirty="0" smtClean="0">
                <a:solidFill>
                  <a:srgbClr val="000000"/>
                </a:solidFill>
                <a:latin typeface="Times New Roman" pitchFamily="18" charset="0"/>
                <a:cs typeface="Times New Roman" pitchFamily="18" charset="0"/>
              </a:rPr>
              <a:t>or manufacturing </a:t>
            </a:r>
            <a:r>
              <a:rPr lang="en-US" dirty="0">
                <a:solidFill>
                  <a:srgbClr val="000000"/>
                </a:solidFill>
                <a:latin typeface="Times New Roman" pitchFamily="18" charset="0"/>
                <a:cs typeface="Times New Roman" pitchFamily="18" charset="0"/>
              </a:rPr>
              <a:t>machines is pivotal. </a:t>
            </a:r>
            <a:endParaRPr lang="en-US" dirty="0" smtClean="0">
              <a:solidFill>
                <a:srgbClr val="000000"/>
              </a:solidFill>
              <a:latin typeface="Times New Roman" pitchFamily="18" charset="0"/>
              <a:cs typeface="Times New Roman" pitchFamily="18" charset="0"/>
            </a:endParaRPr>
          </a:p>
          <a:p>
            <a:r>
              <a:rPr lang="en-US" dirty="0" smtClean="0">
                <a:solidFill>
                  <a:srgbClr val="000000"/>
                </a:solidFill>
                <a:latin typeface="Times New Roman" pitchFamily="18" charset="0"/>
                <a:cs typeface="Times New Roman" pitchFamily="18" charset="0"/>
              </a:rPr>
              <a:t>This </a:t>
            </a:r>
            <a:r>
              <a:rPr lang="en-US" dirty="0">
                <a:solidFill>
                  <a:srgbClr val="000000"/>
                </a:solidFill>
                <a:latin typeface="Times New Roman" pitchFamily="18" charset="0"/>
                <a:cs typeface="Times New Roman" pitchFamily="18" charset="0"/>
              </a:rPr>
              <a:t>project aims to </a:t>
            </a:r>
            <a:r>
              <a:rPr lang="en-US" dirty="0" smtClean="0">
                <a:solidFill>
                  <a:srgbClr val="000000"/>
                </a:solidFill>
                <a:latin typeface="Times New Roman" pitchFamily="18" charset="0"/>
                <a:cs typeface="Times New Roman" pitchFamily="18" charset="0"/>
              </a:rPr>
              <a:t>analyze </a:t>
            </a:r>
            <a:r>
              <a:rPr lang="en-US" dirty="0">
                <a:solidFill>
                  <a:srgbClr val="000000"/>
                </a:solidFill>
                <a:latin typeface="Times New Roman" pitchFamily="18" charset="0"/>
                <a:cs typeface="Times New Roman" pitchFamily="18" charset="0"/>
              </a:rPr>
              <a:t>steel as one on the </a:t>
            </a:r>
            <a:r>
              <a:rPr lang="en-US" dirty="0" smtClean="0">
                <a:solidFill>
                  <a:srgbClr val="000000"/>
                </a:solidFill>
                <a:latin typeface="Times New Roman" pitchFamily="18" charset="0"/>
                <a:cs typeface="Times New Roman" pitchFamily="18" charset="0"/>
              </a:rPr>
              <a:t>widely used </a:t>
            </a:r>
            <a:r>
              <a:rPr lang="en-US" dirty="0">
                <a:solidFill>
                  <a:srgbClr val="000000"/>
                </a:solidFill>
                <a:latin typeface="Times New Roman" pitchFamily="18" charset="0"/>
                <a:cs typeface="Times New Roman" pitchFamily="18" charset="0"/>
              </a:rPr>
              <a:t>material in engineering by discussing its chemical composition, chemical structure </a:t>
            </a:r>
            <a:r>
              <a:rPr lang="en-US" dirty="0" smtClean="0">
                <a:solidFill>
                  <a:srgbClr val="000000"/>
                </a:solidFill>
                <a:latin typeface="Times New Roman" pitchFamily="18" charset="0"/>
                <a:cs typeface="Times New Roman" pitchFamily="18" charset="0"/>
              </a:rPr>
              <a:t>and related </a:t>
            </a:r>
            <a:r>
              <a:rPr lang="en-US" dirty="0">
                <a:solidFill>
                  <a:srgbClr val="000000"/>
                </a:solidFill>
                <a:latin typeface="Times New Roman" pitchFamily="18" charset="0"/>
                <a:cs typeface="Times New Roman" pitchFamily="18" charset="0"/>
              </a:rPr>
              <a:t>features and steel related standards such as the ASTM.</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dirty="0" smtClean="0">
                <a:solidFill>
                  <a:schemeClr val="tx1"/>
                </a:solidFill>
                <a:latin typeface="Times New Roman" pitchFamily="18" charset="0"/>
                <a:ea typeface="Calibri"/>
                <a:cs typeface="Times New Roman" pitchFamily="18" charset="0"/>
              </a:rPr>
              <a:t>Steel </a:t>
            </a:r>
            <a:r>
              <a:rPr lang="en-US" dirty="0">
                <a:solidFill>
                  <a:schemeClr val="tx1"/>
                </a:solidFill>
                <a:latin typeface="Times New Roman" pitchFamily="18" charset="0"/>
                <a:ea typeface="Calibri"/>
                <a:cs typeface="Times New Roman" pitchFamily="18" charset="0"/>
              </a:rPr>
              <a:t>is majorly made up of irons and carbon, weighing approximately 0.2% and 2.1%, respectively. </a:t>
            </a:r>
            <a:endParaRPr lang="en-US" dirty="0" smtClean="0">
              <a:solidFill>
                <a:schemeClr val="tx1"/>
              </a:solidFill>
              <a:latin typeface="Times New Roman" pitchFamily="18" charset="0"/>
              <a:ea typeface="Calibri"/>
              <a:cs typeface="Times New Roman" pitchFamily="18" charset="0"/>
            </a:endParaRPr>
          </a:p>
          <a:p>
            <a:r>
              <a:rPr lang="en-US" dirty="0" smtClean="0">
                <a:solidFill>
                  <a:schemeClr val="tx1"/>
                </a:solidFill>
                <a:latin typeface="Times New Roman" pitchFamily="18" charset="0"/>
                <a:ea typeface="Calibri"/>
                <a:cs typeface="Times New Roman" pitchFamily="18" charset="0"/>
              </a:rPr>
              <a:t>These </a:t>
            </a:r>
            <a:r>
              <a:rPr lang="en-US" dirty="0">
                <a:solidFill>
                  <a:schemeClr val="tx1"/>
                </a:solidFill>
                <a:latin typeface="Times New Roman" pitchFamily="18" charset="0"/>
                <a:ea typeface="Calibri"/>
                <a:cs typeface="Times New Roman" pitchFamily="18" charset="0"/>
              </a:rPr>
              <a:t>components of steel are known as an alloy. </a:t>
            </a:r>
            <a:endParaRPr lang="en-US" dirty="0" smtClean="0">
              <a:solidFill>
                <a:schemeClr val="tx1"/>
              </a:solidFill>
              <a:latin typeface="Times New Roman" pitchFamily="18" charset="0"/>
              <a:ea typeface="Calibri"/>
              <a:cs typeface="Times New Roman" pitchFamily="18" charset="0"/>
            </a:endParaRPr>
          </a:p>
          <a:p>
            <a:r>
              <a:rPr lang="en-US" dirty="0">
                <a:solidFill>
                  <a:schemeClr val="tx1"/>
                </a:solidFill>
                <a:latin typeface="Times New Roman" pitchFamily="18" charset="0"/>
                <a:ea typeface="Calibri"/>
                <a:cs typeface="Times New Roman" pitchFamily="18" charset="0"/>
              </a:rPr>
              <a:t>Every year, approximately 750 million tons of steel are produced worldwide with less effect on the environment (</a:t>
            </a:r>
            <a:r>
              <a:rPr lang="en-US" dirty="0" err="1">
                <a:solidFill>
                  <a:schemeClr val="tx1"/>
                </a:solidFill>
                <a:latin typeface="Times New Roman" pitchFamily="18" charset="0"/>
                <a:ea typeface="Calibri"/>
                <a:cs typeface="Times New Roman" pitchFamily="18" charset="0"/>
              </a:rPr>
              <a:t>Hoefer</a:t>
            </a:r>
            <a:r>
              <a:rPr lang="en-US" dirty="0">
                <a:solidFill>
                  <a:schemeClr val="tx1"/>
                </a:solidFill>
                <a:latin typeface="Times New Roman" pitchFamily="18" charset="0"/>
                <a:ea typeface="Calibri"/>
                <a:cs typeface="Times New Roman" pitchFamily="18" charset="0"/>
              </a:rPr>
              <a:t> et al.,2018).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85971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04274"/>
          </a:xfrm>
        </p:spPr>
        <p:txBody>
          <a:bodyPr/>
          <a:lstStyle/>
          <a:p>
            <a:r>
              <a:rPr lang="en-US" dirty="0" smtClean="0"/>
              <a:t>Introduction</a:t>
            </a:r>
            <a:endParaRPr lang="en-US" dirty="0"/>
          </a:p>
        </p:txBody>
      </p:sp>
      <p:sp>
        <p:nvSpPr>
          <p:cNvPr id="3" name="Content Placeholder 2"/>
          <p:cNvSpPr>
            <a:spLocks noGrp="1"/>
          </p:cNvSpPr>
          <p:nvPr>
            <p:ph idx="1"/>
          </p:nvPr>
        </p:nvSpPr>
        <p:spPr>
          <a:xfrm>
            <a:off x="2589212" y="1878904"/>
            <a:ext cx="9272936" cy="4634630"/>
          </a:xfrm>
        </p:spPr>
        <p:txBody>
          <a:bodyPr>
            <a:normAutofit/>
          </a:bodyPr>
          <a:lstStyle/>
          <a:p>
            <a:r>
              <a:rPr lang="en-US" dirty="0">
                <a:solidFill>
                  <a:srgbClr val="000000"/>
                </a:solidFill>
                <a:latin typeface="TimesNewRomanPSMT"/>
              </a:rPr>
              <a:t>The Steel considered as most important engineering and construction material. </a:t>
            </a:r>
            <a:endParaRPr lang="en-US" dirty="0" smtClean="0">
              <a:solidFill>
                <a:srgbClr val="000000"/>
              </a:solidFill>
              <a:latin typeface="TimesNewRomanPSMT"/>
            </a:endParaRPr>
          </a:p>
          <a:p>
            <a:r>
              <a:rPr lang="en-US" dirty="0" smtClean="0">
                <a:solidFill>
                  <a:srgbClr val="000000"/>
                </a:solidFill>
                <a:latin typeface="TimesNewRomanPSMT"/>
              </a:rPr>
              <a:t>It can be </a:t>
            </a:r>
            <a:r>
              <a:rPr lang="en-US" dirty="0">
                <a:solidFill>
                  <a:srgbClr val="000000"/>
                </a:solidFill>
                <a:latin typeface="TimesNewRomanPSMT"/>
              </a:rPr>
              <a:t>recycling many times without losing any of its properties. It has a large strength; </a:t>
            </a:r>
            <a:r>
              <a:rPr lang="en-US" dirty="0" smtClean="0">
                <a:solidFill>
                  <a:srgbClr val="000000"/>
                </a:solidFill>
                <a:latin typeface="TimesNewRomanPSMT"/>
              </a:rPr>
              <a:t>it comparatively </a:t>
            </a:r>
            <a:r>
              <a:rPr lang="en-US" dirty="0">
                <a:solidFill>
                  <a:srgbClr val="000000"/>
                </a:solidFill>
                <a:latin typeface="TimesNewRomanPSMT"/>
              </a:rPr>
              <a:t>needs small amount energy to be produced. </a:t>
            </a:r>
            <a:endParaRPr lang="en-US" dirty="0" smtClean="0">
              <a:solidFill>
                <a:srgbClr val="000000"/>
              </a:solidFill>
              <a:latin typeface="TimesNewRomanPSMT"/>
            </a:endParaRPr>
          </a:p>
          <a:p>
            <a:r>
              <a:rPr lang="en-US" dirty="0" smtClean="0">
                <a:solidFill>
                  <a:srgbClr val="000000"/>
                </a:solidFill>
                <a:latin typeface="TimesNewRomanPSMT"/>
              </a:rPr>
              <a:t>decades </a:t>
            </a:r>
            <a:r>
              <a:rPr lang="en-US" dirty="0">
                <a:solidFill>
                  <a:srgbClr val="000000"/>
                </a:solidFill>
                <a:latin typeface="TimesNewRomanPSMT"/>
              </a:rPr>
              <a:t>ago, the steel industry </a:t>
            </a:r>
            <a:r>
              <a:rPr lang="en-US" dirty="0" smtClean="0">
                <a:solidFill>
                  <a:srgbClr val="000000"/>
                </a:solidFill>
                <a:latin typeface="TimesNewRomanPSMT"/>
              </a:rPr>
              <a:t>had huge </a:t>
            </a:r>
            <a:r>
              <a:rPr lang="en-US" dirty="0">
                <a:solidFill>
                  <a:srgbClr val="000000"/>
                </a:solidFill>
                <a:latin typeface="TimesNewRomanPSMT"/>
              </a:rPr>
              <a:t>efforts to reduce environmental pollution. </a:t>
            </a:r>
            <a:endParaRPr lang="en-US" dirty="0" smtClean="0">
              <a:solidFill>
                <a:srgbClr val="000000"/>
              </a:solidFill>
              <a:latin typeface="TimesNewRomanPSMT"/>
            </a:endParaRPr>
          </a:p>
          <a:p>
            <a:r>
              <a:rPr lang="en-US" dirty="0" smtClean="0">
                <a:solidFill>
                  <a:srgbClr val="000000"/>
                </a:solidFill>
                <a:latin typeface="TimesNewRomanPSMT"/>
              </a:rPr>
              <a:t>Nowadays</a:t>
            </a:r>
            <a:r>
              <a:rPr lang="en-US" dirty="0">
                <a:solidFill>
                  <a:srgbClr val="000000"/>
                </a:solidFill>
                <a:latin typeface="TimesNewRomanPSMT"/>
              </a:rPr>
              <a:t>, one </a:t>
            </a:r>
            <a:r>
              <a:rPr lang="en-US" dirty="0" smtClean="0">
                <a:solidFill>
                  <a:srgbClr val="000000"/>
                </a:solidFill>
                <a:latin typeface="TimesNewRomanPSMT"/>
              </a:rPr>
              <a:t>tone </a:t>
            </a:r>
            <a:r>
              <a:rPr lang="en-US" dirty="0">
                <a:solidFill>
                  <a:srgbClr val="000000"/>
                </a:solidFill>
                <a:latin typeface="TimesNewRomanPSMT"/>
              </a:rPr>
              <a:t>of steel is produced </a:t>
            </a:r>
            <a:r>
              <a:rPr lang="en-US" dirty="0" smtClean="0">
                <a:solidFill>
                  <a:srgbClr val="000000"/>
                </a:solidFill>
                <a:latin typeface="TimesNewRomanPSMT"/>
              </a:rPr>
              <a:t>just 40</a:t>
            </a:r>
            <a:r>
              <a:rPr lang="en-US" dirty="0">
                <a:solidFill>
                  <a:srgbClr val="000000"/>
                </a:solidFill>
                <a:latin typeface="TimesNewRomanPSMT"/>
              </a:rPr>
              <a:t>% of the energy that been in the sixties</a:t>
            </a:r>
            <a:r>
              <a:rPr lang="en-US" dirty="0" smtClean="0">
                <a:solidFill>
                  <a:srgbClr val="000000"/>
                </a:solidFill>
                <a:latin typeface="TimesNewRomanPSMT"/>
              </a:rPr>
              <a:t>.</a:t>
            </a:r>
          </a:p>
          <a:p>
            <a:r>
              <a:rPr lang="en-US" dirty="0" smtClean="0">
                <a:solidFill>
                  <a:srgbClr val="000000"/>
                </a:solidFill>
                <a:latin typeface="TimesNewRomanPSMT"/>
              </a:rPr>
              <a:t> </a:t>
            </a:r>
            <a:r>
              <a:rPr lang="en-US" dirty="0">
                <a:solidFill>
                  <a:srgbClr val="000000"/>
                </a:solidFill>
                <a:latin typeface="TimesNewRomanPSMT"/>
              </a:rPr>
              <a:t>Also, the dust emissions have been changed </a:t>
            </a:r>
            <a:r>
              <a:rPr lang="en-US" dirty="0" smtClean="0">
                <a:solidFill>
                  <a:srgbClr val="000000"/>
                </a:solidFill>
                <a:latin typeface="TimesNewRomanPSMT"/>
              </a:rPr>
              <a:t>to smaller </a:t>
            </a:r>
            <a:r>
              <a:rPr lang="en-US" dirty="0">
                <a:solidFill>
                  <a:srgbClr val="000000"/>
                </a:solidFill>
                <a:latin typeface="TimesNewRomanPSMT"/>
              </a:rPr>
              <a:t>amount.</a:t>
            </a:r>
            <a:r>
              <a:rPr lang="en-US" dirty="0"/>
              <a:t> </a:t>
            </a:r>
            <a:br>
              <a:rPr lang="en-US" dirty="0"/>
            </a:br>
            <a:endParaRPr lang="en-US" dirty="0"/>
          </a:p>
        </p:txBody>
      </p:sp>
    </p:spTree>
    <p:extLst>
      <p:ext uri="{BB962C8B-B14F-4D97-AF65-F5344CB8AC3E}">
        <p14:creationId xmlns:p14="http://schemas.microsoft.com/office/powerpoint/2010/main" val="1069056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363698"/>
            <a:ext cx="8911687" cy="1280890"/>
          </a:xfrm>
        </p:spPr>
        <p:txBody>
          <a:bodyPr/>
          <a:lstStyle/>
          <a:p>
            <a:r>
              <a:rPr lang="en-US" dirty="0" smtClean="0"/>
              <a:t>Definition</a:t>
            </a:r>
            <a:endParaRPr lang="en-US" dirty="0"/>
          </a:p>
        </p:txBody>
      </p:sp>
      <p:sp>
        <p:nvSpPr>
          <p:cNvPr id="3" name="Content Placeholder 2"/>
          <p:cNvSpPr>
            <a:spLocks noGrp="1"/>
          </p:cNvSpPr>
          <p:nvPr>
            <p:ph idx="1"/>
          </p:nvPr>
        </p:nvSpPr>
        <p:spPr>
          <a:xfrm>
            <a:off x="2585499" y="2644588"/>
            <a:ext cx="8915400" cy="3777622"/>
          </a:xfrm>
        </p:spPr>
        <p:txBody>
          <a:bodyPr/>
          <a:lstStyle/>
          <a:p>
            <a:pPr marL="0" indent="0">
              <a:buNone/>
            </a:pPr>
            <a:r>
              <a:rPr lang="en-US" b="1" dirty="0" smtClean="0"/>
              <a:t>Steel- </a:t>
            </a:r>
            <a:r>
              <a:rPr lang="en-US" dirty="0">
                <a:solidFill>
                  <a:schemeClr val="tx1"/>
                </a:solidFill>
                <a:latin typeface="Times New Roman" pitchFamily="18" charset="0"/>
                <a:cs typeface="Times New Roman" pitchFamily="18" charset="0"/>
              </a:rPr>
              <a:t>Steel is an alloy of iron and a number of elements that include carbon. </a:t>
            </a:r>
            <a:endParaRPr lang="en-US" dirty="0" smtClean="0">
              <a:solidFill>
                <a:schemeClr val="tx1"/>
              </a:solidFill>
              <a:latin typeface="Times New Roman" pitchFamily="18" charset="0"/>
              <a:cs typeface="Times New Roman" pitchFamily="18" charset="0"/>
            </a:endParaRPr>
          </a:p>
          <a:p>
            <a:pPr marL="0" indent="0">
              <a:buNone/>
            </a:pPr>
            <a:r>
              <a:rPr lang="en-US" dirty="0" smtClean="0">
                <a:solidFill>
                  <a:schemeClr val="tx1"/>
                </a:solidFill>
                <a:latin typeface="Times New Roman" pitchFamily="18" charset="0"/>
                <a:ea typeface="Calibri"/>
                <a:cs typeface="Times New Roman" pitchFamily="18" charset="0"/>
              </a:rPr>
              <a:t>Steel </a:t>
            </a:r>
            <a:r>
              <a:rPr lang="en-US" dirty="0">
                <a:solidFill>
                  <a:schemeClr val="tx1"/>
                </a:solidFill>
                <a:latin typeface="Times New Roman" pitchFamily="18" charset="0"/>
                <a:ea typeface="Calibri"/>
                <a:cs typeface="Times New Roman" pitchFamily="18" charset="0"/>
              </a:rPr>
              <a:t>is majorly made up of irons and carbon, weighing approximately 0.2% and 2.1%, respectively</a:t>
            </a:r>
            <a:r>
              <a:rPr lang="en-US" dirty="0" smtClean="0">
                <a:solidFill>
                  <a:schemeClr val="tx1"/>
                </a:solidFill>
                <a:latin typeface="Times New Roman" pitchFamily="18" charset="0"/>
                <a:ea typeface="Calibri"/>
                <a:cs typeface="Times New Roman" pitchFamily="18" charset="0"/>
              </a:rPr>
              <a:t>.</a:t>
            </a:r>
          </a:p>
          <a:p>
            <a:pPr marL="0" indent="0">
              <a:buNone/>
            </a:pPr>
            <a:r>
              <a:rPr lang="en-US" dirty="0">
                <a:solidFill>
                  <a:schemeClr val="tx1"/>
                </a:solidFill>
                <a:latin typeface="Times New Roman" pitchFamily="18" charset="0"/>
                <a:cs typeface="Times New Roman" pitchFamily="18" charset="0"/>
              </a:rPr>
              <a:t/>
            </a:r>
            <a:br>
              <a:rPr lang="en-US" dirty="0">
                <a:solidFill>
                  <a:schemeClr val="tx1"/>
                </a:solidFill>
                <a:latin typeface="Times New Roman" pitchFamily="18" charset="0"/>
                <a:cs typeface="Times New Roman" pitchFamily="18" charset="0"/>
              </a:rPr>
            </a:br>
            <a:endParaRPr lang="en-US"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409978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latin typeface="Times New Roman" pitchFamily="18" charset="0"/>
                <a:cs typeface="Times New Roman" pitchFamily="18" charset="0"/>
              </a:rPr>
              <a:t>Chemical Compositions, structure and related properties of Steel </a:t>
            </a:r>
            <a:r>
              <a:rPr lang="en-US" dirty="0">
                <a:solidFill>
                  <a:schemeClr val="tx1"/>
                </a:solidFill>
              </a:rPr>
              <a:t/>
            </a:r>
            <a:br>
              <a:rPr lang="en-US" dirty="0">
                <a:solidFill>
                  <a:schemeClr val="tx1"/>
                </a:solidFill>
              </a:rPr>
            </a:br>
            <a:endParaRPr lang="en-US" dirty="0">
              <a:solidFill>
                <a:schemeClr val="tx1"/>
              </a:solidFill>
            </a:endParaRPr>
          </a:p>
        </p:txBody>
      </p:sp>
      <p:sp>
        <p:nvSpPr>
          <p:cNvPr id="3" name="Content Placeholder 2"/>
          <p:cNvSpPr>
            <a:spLocks noGrp="1"/>
          </p:cNvSpPr>
          <p:nvPr>
            <p:ph sz="half" idx="1"/>
          </p:nvPr>
        </p:nvSpPr>
        <p:spPr>
          <a:xfrm>
            <a:off x="2589211" y="2133600"/>
            <a:ext cx="9059993" cy="4442564"/>
          </a:xfrm>
        </p:spPr>
        <p:txBody>
          <a:bodyPr/>
          <a:lstStyle/>
          <a:p>
            <a:r>
              <a:rPr lang="en-US" dirty="0">
                <a:solidFill>
                  <a:srgbClr val="000000"/>
                </a:solidFill>
                <a:latin typeface="TimesNewRomanPSMT"/>
              </a:rPr>
              <a:t>Steel is an alloy of iron and a number of elements that include carbon. </a:t>
            </a:r>
            <a:endParaRPr lang="en-US" dirty="0" smtClean="0">
              <a:solidFill>
                <a:srgbClr val="000000"/>
              </a:solidFill>
              <a:latin typeface="TimesNewRomanPSMT"/>
            </a:endParaRPr>
          </a:p>
          <a:p>
            <a:r>
              <a:rPr lang="en-US" dirty="0" smtClean="0">
                <a:solidFill>
                  <a:srgbClr val="000000"/>
                </a:solidFill>
                <a:latin typeface="TimesNewRomanPSMT"/>
              </a:rPr>
              <a:t>The elements that </a:t>
            </a:r>
            <a:r>
              <a:rPr lang="en-US" dirty="0">
                <a:solidFill>
                  <a:srgbClr val="000000"/>
                </a:solidFill>
                <a:latin typeface="TimesNewRomanPSMT"/>
              </a:rPr>
              <a:t>make up steel can be added intentionally to make steel have certain features </a:t>
            </a:r>
            <a:r>
              <a:rPr lang="en-US" dirty="0" smtClean="0">
                <a:solidFill>
                  <a:srgbClr val="000000"/>
                </a:solidFill>
                <a:latin typeface="TimesNewRomanPSMT"/>
              </a:rPr>
              <a:t>and properties </a:t>
            </a:r>
            <a:r>
              <a:rPr lang="en-US" dirty="0">
                <a:solidFill>
                  <a:srgbClr val="000000"/>
                </a:solidFill>
                <a:latin typeface="TimesNewRomanPSMT"/>
              </a:rPr>
              <a:t>while others are accidentally present as impurities during its extraction [2, 3</a:t>
            </a:r>
            <a:r>
              <a:rPr lang="en-US" dirty="0" smtClean="0">
                <a:solidFill>
                  <a:srgbClr val="000000"/>
                </a:solidFill>
                <a:latin typeface="TimesNewRomanPSMT"/>
              </a:rPr>
              <a:t>].</a:t>
            </a:r>
          </a:p>
          <a:p>
            <a:r>
              <a:rPr lang="en-US" dirty="0" smtClean="0">
                <a:solidFill>
                  <a:srgbClr val="000000"/>
                </a:solidFill>
                <a:latin typeface="TimesNewRomanPSMT"/>
              </a:rPr>
              <a:t>There </a:t>
            </a:r>
            <a:r>
              <a:rPr lang="en-US" dirty="0">
                <a:solidFill>
                  <a:srgbClr val="000000"/>
                </a:solidFill>
                <a:latin typeface="TimesNewRomanPSMT"/>
              </a:rPr>
              <a:t>are numerous steel alloys making their categorization very complex. </a:t>
            </a:r>
          </a:p>
          <a:p>
            <a:r>
              <a:rPr lang="en-US" dirty="0" smtClean="0">
                <a:solidFill>
                  <a:srgbClr val="000000"/>
                </a:solidFill>
                <a:latin typeface="TimesNewRomanPSMT"/>
              </a:rPr>
              <a:t>Varies governing bodies </a:t>
            </a:r>
            <a:r>
              <a:rPr lang="en-US" dirty="0">
                <a:solidFill>
                  <a:srgbClr val="000000"/>
                </a:solidFill>
                <a:latin typeface="TimesNewRomanPSMT"/>
              </a:rPr>
              <a:t>however present different directions of categorization of steel alloys. </a:t>
            </a:r>
            <a:endParaRPr lang="en-US" dirty="0" smtClean="0">
              <a:solidFill>
                <a:srgbClr val="000000"/>
              </a:solidFill>
              <a:latin typeface="TimesNewRomanPSMT"/>
            </a:endParaRPr>
          </a:p>
          <a:p>
            <a:r>
              <a:rPr lang="en-US" dirty="0" smtClean="0">
                <a:solidFill>
                  <a:srgbClr val="000000"/>
                </a:solidFill>
                <a:latin typeface="TimesNewRomanPSMT"/>
              </a:rPr>
              <a:t>Steel </a:t>
            </a:r>
            <a:r>
              <a:rPr lang="en-US" dirty="0">
                <a:solidFill>
                  <a:srgbClr val="000000"/>
                </a:solidFill>
                <a:latin typeface="TimesNewRomanPSMT"/>
              </a:rPr>
              <a:t>alloys </a:t>
            </a:r>
            <a:r>
              <a:rPr lang="en-US" dirty="0" smtClean="0">
                <a:solidFill>
                  <a:srgbClr val="000000"/>
                </a:solidFill>
                <a:latin typeface="TimesNewRomanPSMT"/>
              </a:rPr>
              <a:t>are however </a:t>
            </a:r>
            <a:r>
              <a:rPr lang="en-US" dirty="0">
                <a:solidFill>
                  <a:srgbClr val="000000"/>
                </a:solidFill>
                <a:latin typeface="TimesNewRomanPSMT"/>
              </a:rPr>
              <a:t>generally classifying as Electrical Steel, Plain Carbon Steel, High Alloy </a:t>
            </a:r>
            <a:r>
              <a:rPr lang="en-US" dirty="0" smtClean="0">
                <a:solidFill>
                  <a:srgbClr val="000000"/>
                </a:solidFill>
                <a:latin typeface="TimesNewRomanPSMT"/>
              </a:rPr>
              <a:t>Steel</a:t>
            </a:r>
            <a:r>
              <a:rPr lang="en-US" dirty="0" smtClean="0"/>
              <a:t> </a:t>
            </a:r>
            <a:r>
              <a:rPr lang="en-US" dirty="0" smtClean="0">
                <a:solidFill>
                  <a:srgbClr val="000000"/>
                </a:solidFill>
                <a:latin typeface="TimesNewRomanPSMT"/>
              </a:rPr>
              <a:t>5 (Stainless </a:t>
            </a:r>
            <a:r>
              <a:rPr lang="en-US" dirty="0">
                <a:solidFill>
                  <a:srgbClr val="000000"/>
                </a:solidFill>
                <a:latin typeface="TimesNewRomanPSMT"/>
              </a:rPr>
              <a:t>Steel and Tool Steel), Ultra Low Carbon (ULC) Steel, Alloy Steel, and </a:t>
            </a:r>
            <a:r>
              <a:rPr lang="en-US" dirty="0" smtClean="0">
                <a:solidFill>
                  <a:srgbClr val="000000"/>
                </a:solidFill>
                <a:latin typeface="TimesNewRomanPSMT"/>
              </a:rPr>
              <a:t>High Strength </a:t>
            </a:r>
            <a:r>
              <a:rPr lang="en-US" dirty="0">
                <a:solidFill>
                  <a:srgbClr val="000000"/>
                </a:solidFill>
                <a:latin typeface="TimesNewRomanPSMT"/>
              </a:rPr>
              <a:t>Low Alloy (HSLA) </a:t>
            </a:r>
            <a:r>
              <a:rPr lang="en-US" dirty="0" smtClean="0">
                <a:solidFill>
                  <a:srgbClr val="000000"/>
                </a:solidFill>
                <a:latin typeface="TimesNewRomanPSMT"/>
              </a:rPr>
              <a:t>Steel</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187166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steel</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589213" y="1803749"/>
            <a:ext cx="5828277" cy="453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02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steel</a:t>
            </a:r>
            <a:endParaRPr lang="en-US" dirty="0"/>
          </a:p>
        </p:txBody>
      </p:sp>
      <p:sp>
        <p:nvSpPr>
          <p:cNvPr id="3" name="Content Placeholder 2"/>
          <p:cNvSpPr>
            <a:spLocks noGrp="1"/>
          </p:cNvSpPr>
          <p:nvPr>
            <p:ph sz="half" idx="1"/>
          </p:nvPr>
        </p:nvSpPr>
        <p:spPr>
          <a:xfrm>
            <a:off x="2589211" y="2133600"/>
            <a:ext cx="9022415" cy="4342356"/>
          </a:xfrm>
        </p:spPr>
        <p:txBody>
          <a:bodyPr/>
          <a:lstStyle/>
          <a:p>
            <a:r>
              <a:rPr lang="en-US" dirty="0">
                <a:solidFill>
                  <a:srgbClr val="202124"/>
                </a:solidFill>
                <a:latin typeface="TimesNewRomanPSMT"/>
              </a:rPr>
              <a:t>Steel is widely used material in the </a:t>
            </a:r>
            <a:r>
              <a:rPr lang="en-US" dirty="0" smtClean="0">
                <a:solidFill>
                  <a:srgbClr val="202124"/>
                </a:solidFill>
                <a:latin typeface="TimesNewRomanPSMT"/>
              </a:rPr>
              <a:t>making; </a:t>
            </a:r>
          </a:p>
          <a:p>
            <a:r>
              <a:rPr lang="en-US" dirty="0" smtClean="0">
                <a:solidFill>
                  <a:srgbClr val="202124"/>
                </a:solidFill>
                <a:latin typeface="TimesNewRomanPSMT"/>
              </a:rPr>
              <a:t>satellite systems</a:t>
            </a:r>
          </a:p>
          <a:p>
            <a:r>
              <a:rPr lang="en-US" dirty="0" smtClean="0">
                <a:solidFill>
                  <a:srgbClr val="202124"/>
                </a:solidFill>
                <a:latin typeface="TimesNewRomanPSMT"/>
              </a:rPr>
              <a:t>commercial transport aircraft </a:t>
            </a:r>
          </a:p>
          <a:p>
            <a:r>
              <a:rPr lang="en-US" dirty="0" smtClean="0">
                <a:solidFill>
                  <a:srgbClr val="202124"/>
                </a:solidFill>
                <a:latin typeface="TimesNewRomanPSMT"/>
              </a:rPr>
              <a:t>military aircrafts</a:t>
            </a:r>
          </a:p>
          <a:p>
            <a:r>
              <a:rPr lang="en-US" dirty="0" smtClean="0">
                <a:solidFill>
                  <a:srgbClr val="202124"/>
                </a:solidFill>
                <a:latin typeface="TimesNewRomanPSMT"/>
              </a:rPr>
              <a:t> </a:t>
            </a:r>
            <a:r>
              <a:rPr lang="en-US" dirty="0">
                <a:solidFill>
                  <a:srgbClr val="202124"/>
                </a:solidFill>
                <a:latin typeface="TimesNewRomanPSMT"/>
              </a:rPr>
              <a:t>building and construction (sheets, poles, roofing, fences</a:t>
            </a:r>
            <a:r>
              <a:rPr lang="en-US" dirty="0" smtClean="0">
                <a:solidFill>
                  <a:srgbClr val="202124"/>
                </a:solidFill>
                <a:latin typeface="TimesNewRomanPSMT"/>
              </a:rPr>
              <a:t>) </a:t>
            </a:r>
          </a:p>
          <a:p>
            <a:r>
              <a:rPr lang="en-US" dirty="0" smtClean="0">
                <a:solidFill>
                  <a:srgbClr val="202124"/>
                </a:solidFill>
                <a:latin typeface="TimesNewRomanPSMT"/>
              </a:rPr>
              <a:t>Making of </a:t>
            </a:r>
            <a:r>
              <a:rPr lang="en-US" dirty="0">
                <a:solidFill>
                  <a:srgbClr val="202124"/>
                </a:solidFill>
                <a:latin typeface="TimesNewRomanPSMT"/>
              </a:rPr>
              <a:t>home appliances such refrigerators, sinks, ovens, and televisions</a:t>
            </a:r>
            <a:r>
              <a:rPr lang="en-US" dirty="0" smtClean="0">
                <a:solidFill>
                  <a:srgbClr val="202124"/>
                </a:solidFill>
                <a:latin typeface="TimesNewRomanPSMT"/>
              </a:rPr>
              <a:t>.</a:t>
            </a:r>
          </a:p>
          <a:p>
            <a:r>
              <a:rPr lang="en-US" dirty="0" smtClean="0">
                <a:solidFill>
                  <a:srgbClr val="202124"/>
                </a:solidFill>
                <a:latin typeface="TimesNewRomanPSMT"/>
              </a:rPr>
              <a:t> </a:t>
            </a:r>
            <a:r>
              <a:rPr lang="en-US" dirty="0">
                <a:solidFill>
                  <a:srgbClr val="202124"/>
                </a:solidFill>
                <a:latin typeface="TimesNewRomanPSMT"/>
              </a:rPr>
              <a:t>Its </a:t>
            </a:r>
            <a:r>
              <a:rPr lang="en-US" dirty="0" smtClean="0">
                <a:solidFill>
                  <a:srgbClr val="202124"/>
                </a:solidFill>
                <a:latin typeface="TimesNewRomanPSMT"/>
              </a:rPr>
              <a:t>strength </a:t>
            </a:r>
            <a:r>
              <a:rPr lang="en-US" dirty="0" err="1" smtClean="0">
                <a:solidFill>
                  <a:srgbClr val="202124"/>
                </a:solidFill>
                <a:latin typeface="TimesNewRomanPSMT"/>
              </a:rPr>
              <a:t>weldability</a:t>
            </a:r>
            <a:r>
              <a:rPr lang="en-US" dirty="0" smtClean="0">
                <a:solidFill>
                  <a:srgbClr val="202124"/>
                </a:solidFill>
                <a:latin typeface="TimesNewRomanPSMT"/>
              </a:rPr>
              <a:t> and </a:t>
            </a:r>
            <a:r>
              <a:rPr lang="en-US" dirty="0">
                <a:solidFill>
                  <a:srgbClr val="202124"/>
                </a:solidFill>
                <a:latin typeface="TimesNewRomanPSMT"/>
              </a:rPr>
              <a:t>recyclability make it a desirable commercial material.</a:t>
            </a:r>
            <a:r>
              <a:rPr lang="en-US" dirty="0"/>
              <a:t> </a:t>
            </a:r>
            <a:br>
              <a:rPr lang="en-US" dirty="0"/>
            </a:br>
            <a:endParaRPr lang="en-US" dirty="0"/>
          </a:p>
        </p:txBody>
      </p:sp>
    </p:spTree>
    <p:extLst>
      <p:ext uri="{BB962C8B-B14F-4D97-AF65-F5344CB8AC3E}">
        <p14:creationId xmlns:p14="http://schemas.microsoft.com/office/powerpoint/2010/main" val="361793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endParaRPr lang="en-US" dirty="0"/>
          </a:p>
        </p:txBody>
      </p:sp>
      <p:sp>
        <p:nvSpPr>
          <p:cNvPr id="3" name="Content Placeholder 2"/>
          <p:cNvSpPr>
            <a:spLocks noGrp="1"/>
          </p:cNvSpPr>
          <p:nvPr>
            <p:ph sz="half" idx="1"/>
          </p:nvPr>
        </p:nvSpPr>
        <p:spPr>
          <a:xfrm>
            <a:off x="551145" y="2133600"/>
            <a:ext cx="6351931" cy="4480142"/>
          </a:xfrm>
        </p:spPr>
        <p:txBody>
          <a:bodyPr>
            <a:normAutofit fontScale="85000" lnSpcReduction="20000"/>
          </a:bodyPr>
          <a:lstStyle/>
          <a:p>
            <a:pPr marL="0" marR="0">
              <a:lnSpc>
                <a:spcPct val="200000"/>
              </a:lnSpc>
              <a:spcBef>
                <a:spcPts val="0"/>
              </a:spcBef>
              <a:spcAft>
                <a:spcPts val="800"/>
              </a:spcAft>
            </a:pPr>
            <a:r>
              <a:rPr lang="en-US" b="1" dirty="0">
                <a:latin typeface="Times New Roman"/>
                <a:ea typeface="Calibri"/>
                <a:cs typeface="Times New Roman"/>
              </a:rPr>
              <a:t>Blast Furnace process </a:t>
            </a:r>
            <a:endParaRPr lang="en-US" sz="1600" dirty="0">
              <a:latin typeface="Calibri"/>
              <a:ea typeface="Calibri"/>
              <a:cs typeface="Times New Roman"/>
            </a:endParaRPr>
          </a:p>
          <a:p>
            <a:pPr marL="0" marR="0">
              <a:lnSpc>
                <a:spcPct val="200000"/>
              </a:lnSpc>
              <a:spcBef>
                <a:spcPts val="0"/>
              </a:spcBef>
              <a:spcAft>
                <a:spcPts val="800"/>
              </a:spcAft>
            </a:pPr>
            <a:r>
              <a:rPr lang="en-US" dirty="0">
                <a:latin typeface="Times New Roman"/>
                <a:ea typeface="Calibri"/>
                <a:cs typeface="Times New Roman"/>
              </a:rPr>
              <a:t>Henry Bessemer invented this process in 1850. He coined the term blast furnace from the process that involves blasting a hot air of about 1400 to 2100 degrees into the lower part of the furnace, which contains molten iron to oxidize the materials and do away with the heat impurities. The process reduces iron ore to iron.  The process employs a steel cylinder lined with refractory, measuring about ninety meters in height. The cylinder is computer-controlled and filled with an environment control device. The blast furnace is considered to be the first method used to produce steel from iron oxides. This process uses iron ore, coke, and limestone to produce pig iron.</a:t>
            </a:r>
            <a:endParaRPr lang="en-US" sz="1600" dirty="0">
              <a:latin typeface="Calibri"/>
              <a:ea typeface="Calibri"/>
              <a:cs typeface="Times New Roman"/>
            </a:endParaRPr>
          </a:p>
          <a:p>
            <a:endParaRPr lang="en-US" dirty="0"/>
          </a:p>
        </p:txBody>
      </p:sp>
      <p:sp>
        <p:nvSpPr>
          <p:cNvPr id="4" name="Content Placeholder 3"/>
          <p:cNvSpPr>
            <a:spLocks noGrp="1"/>
          </p:cNvSpPr>
          <p:nvPr>
            <p:ph sz="half" idx="2"/>
          </p:nvPr>
        </p:nvSpPr>
        <p:spPr>
          <a:xfrm>
            <a:off x="7190746" y="2126221"/>
            <a:ext cx="4896869" cy="4575203"/>
          </a:xfrm>
        </p:spPr>
        <p:txBody>
          <a:bodyPr>
            <a:noAutofit/>
          </a:bodyPr>
          <a:lstStyle/>
          <a:p>
            <a:pPr marL="0" marR="0">
              <a:lnSpc>
                <a:spcPct val="200000"/>
              </a:lnSpc>
              <a:spcBef>
                <a:spcPts val="0"/>
              </a:spcBef>
              <a:spcAft>
                <a:spcPts val="800"/>
              </a:spcAft>
            </a:pPr>
            <a:r>
              <a:rPr lang="en-US" sz="1600" b="1" dirty="0" smtClean="0">
                <a:latin typeface="Times New Roman" pitchFamily="18" charset="0"/>
                <a:ea typeface="Calibri"/>
                <a:cs typeface="Times New Roman" pitchFamily="18" charset="0"/>
              </a:rPr>
              <a:t>Making </a:t>
            </a:r>
            <a:r>
              <a:rPr lang="en-US" sz="1600" b="1" dirty="0">
                <a:latin typeface="Times New Roman" pitchFamily="18" charset="0"/>
                <a:ea typeface="Calibri"/>
                <a:cs typeface="Times New Roman" pitchFamily="18" charset="0"/>
              </a:rPr>
              <a:t>iron</a:t>
            </a:r>
            <a:endParaRPr lang="en-US" sz="1600" dirty="0">
              <a:latin typeface="Times New Roman" pitchFamily="18" charset="0"/>
              <a:ea typeface="Calibri"/>
              <a:cs typeface="Times New Roman" pitchFamily="18" charset="0"/>
            </a:endParaRPr>
          </a:p>
          <a:p>
            <a:r>
              <a:rPr lang="en-US" sz="1600" dirty="0">
                <a:latin typeface="Times New Roman" pitchFamily="18" charset="0"/>
                <a:ea typeface="Calibri"/>
                <a:cs typeface="Times New Roman" pitchFamily="18" charset="0"/>
              </a:rPr>
              <a:t>The two raw materials, iron ore, and coke meet each other at the blast furnace along with some limestone</a:t>
            </a:r>
            <a:r>
              <a:rPr lang="en-US" sz="1600" dirty="0" smtClean="0">
                <a:latin typeface="Times New Roman" pitchFamily="18" charset="0"/>
                <a:ea typeface="Calibri"/>
                <a:cs typeface="Times New Roman" pitchFamily="18" charset="0"/>
              </a:rPr>
              <a:t>.</a:t>
            </a:r>
          </a:p>
          <a:p>
            <a:r>
              <a:rPr lang="en-US" sz="1600" dirty="0" smtClean="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Hot air is injected through </a:t>
            </a:r>
            <a:r>
              <a:rPr lang="en-US" sz="1600" dirty="0" err="1">
                <a:latin typeface="Times New Roman" pitchFamily="18" charset="0"/>
                <a:ea typeface="Calibri"/>
                <a:cs typeface="Times New Roman" pitchFamily="18" charset="0"/>
              </a:rPr>
              <a:t>tuyeres</a:t>
            </a:r>
            <a:r>
              <a:rPr lang="en-US" sz="1600" dirty="0">
                <a:latin typeface="Times New Roman" pitchFamily="18" charset="0"/>
                <a:ea typeface="Calibri"/>
                <a:cs typeface="Times New Roman" pitchFamily="18" charset="0"/>
              </a:rPr>
              <a:t> at the best of the furnace. </a:t>
            </a:r>
            <a:endParaRPr lang="en-US" sz="1600" dirty="0" smtClean="0">
              <a:latin typeface="Times New Roman" pitchFamily="18" charset="0"/>
              <a:ea typeface="Calibri"/>
              <a:cs typeface="Times New Roman" pitchFamily="18" charset="0"/>
            </a:endParaRPr>
          </a:p>
          <a:p>
            <a:r>
              <a:rPr lang="en-US" sz="1600" dirty="0" smtClean="0">
                <a:latin typeface="Times New Roman" pitchFamily="18" charset="0"/>
                <a:ea typeface="Calibri"/>
                <a:cs typeface="Times New Roman" pitchFamily="18" charset="0"/>
              </a:rPr>
              <a:t>The </a:t>
            </a:r>
            <a:r>
              <a:rPr lang="en-US" sz="1600" dirty="0">
                <a:latin typeface="Times New Roman" pitchFamily="18" charset="0"/>
                <a:ea typeface="Calibri"/>
                <a:cs typeface="Times New Roman" pitchFamily="18" charset="0"/>
              </a:rPr>
              <a:t>blast races the temperature in the furnace to about 2200C, which is needed for chemical reduction to form a pull of molten iron at the bottom of the furnace. </a:t>
            </a:r>
            <a:endParaRPr lang="en-US" sz="1600" dirty="0" smtClean="0">
              <a:latin typeface="Times New Roman" pitchFamily="18" charset="0"/>
              <a:ea typeface="Calibri"/>
              <a:cs typeface="Times New Roman" pitchFamily="18" charset="0"/>
            </a:endParaRPr>
          </a:p>
          <a:p>
            <a:r>
              <a:rPr lang="en-US" sz="1600" dirty="0" smtClean="0">
                <a:latin typeface="Times New Roman" pitchFamily="18" charset="0"/>
                <a:ea typeface="Calibri"/>
                <a:cs typeface="Times New Roman" pitchFamily="18" charset="0"/>
              </a:rPr>
              <a:t>The </a:t>
            </a:r>
            <a:r>
              <a:rPr lang="en-US" sz="1600" dirty="0">
                <a:latin typeface="Times New Roman" pitchFamily="18" charset="0"/>
                <a:ea typeface="Calibri"/>
                <a:cs typeface="Times New Roman" pitchFamily="18" charset="0"/>
              </a:rPr>
              <a:t>limestone combines with the impurities and floats at the top of the iron. </a:t>
            </a:r>
            <a:endParaRPr lang="en-US" sz="1600" dirty="0" smtClean="0">
              <a:latin typeface="Times New Roman" pitchFamily="18" charset="0"/>
              <a:ea typeface="Calibri"/>
              <a:cs typeface="Times New Roman" pitchFamily="18" charset="0"/>
            </a:endParaRPr>
          </a:p>
          <a:p>
            <a:r>
              <a:rPr lang="en-US" sz="1600" dirty="0" smtClean="0">
                <a:latin typeface="Times New Roman" pitchFamily="18" charset="0"/>
                <a:ea typeface="Calibri"/>
                <a:cs typeface="Times New Roman" pitchFamily="18" charset="0"/>
              </a:rPr>
              <a:t>The </a:t>
            </a:r>
            <a:r>
              <a:rPr lang="en-US" sz="1600" dirty="0">
                <a:latin typeface="Times New Roman" pitchFamily="18" charset="0"/>
                <a:ea typeface="Calibri"/>
                <a:cs typeface="Times New Roman" pitchFamily="18" charset="0"/>
              </a:rPr>
              <a:t>combination of limestone and impurities is known as </a:t>
            </a:r>
            <a:r>
              <a:rPr lang="en-US" sz="1600" dirty="0" smtClean="0">
                <a:latin typeface="Times New Roman" pitchFamily="18" charset="0"/>
                <a:ea typeface="Calibri"/>
                <a:cs typeface="Times New Roman" pitchFamily="18" charset="0"/>
              </a:rPr>
              <a:t>slag.</a:t>
            </a:r>
          </a:p>
          <a:p>
            <a:r>
              <a:rPr lang="en-US" sz="1600" dirty="0" smtClean="0">
                <a:latin typeface="Times New Roman" pitchFamily="18" charset="0"/>
                <a:ea typeface="Calibri"/>
                <a:cs typeface="Times New Roman" pitchFamily="18" charset="0"/>
              </a:rPr>
              <a:t> </a:t>
            </a:r>
            <a:r>
              <a:rPr lang="en-US" sz="1600" dirty="0">
                <a:latin typeface="Times New Roman" pitchFamily="18" charset="0"/>
                <a:ea typeface="Calibri"/>
                <a:cs typeface="Times New Roman" pitchFamily="18" charset="0"/>
              </a:rPr>
              <a:t>Molten iron is then tapped from the furnace. </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27119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marR="0">
              <a:lnSpc>
                <a:spcPct val="200000"/>
              </a:lnSpc>
              <a:spcBef>
                <a:spcPts val="0"/>
              </a:spcBef>
              <a:spcAft>
                <a:spcPts val="800"/>
              </a:spcAft>
            </a:pPr>
            <a:r>
              <a:rPr lang="en-US" b="1" dirty="0">
                <a:latin typeface="Times New Roman"/>
                <a:ea typeface="Calibri"/>
                <a:cs typeface="Times New Roman"/>
              </a:rPr>
              <a:t>Blast Furnace process </a:t>
            </a:r>
            <a:r>
              <a:rPr lang="en-US" sz="3200" dirty="0">
                <a:latin typeface="Calibri"/>
                <a:ea typeface="Calibri"/>
                <a:cs typeface="Times New Roman"/>
              </a:rPr>
              <a:t/>
            </a:r>
            <a:br>
              <a:rPr lang="en-US" sz="3200" dirty="0">
                <a:latin typeface="Calibri"/>
                <a:ea typeface="Calibri"/>
                <a:cs typeface="Times New Roman"/>
              </a:rPr>
            </a:br>
            <a:endParaRPr lang="en-US" dirty="0"/>
          </a:p>
        </p:txBody>
      </p:sp>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370507" y="2125663"/>
            <a:ext cx="3954974"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p:cNvPicPr>
          <p:nvPr>
            <p:ph sz="half" idx="1"/>
          </p:nvPr>
        </p:nvPicPr>
        <p:blipFill>
          <a:blip r:embed="rId4">
            <a:extLst>
              <a:ext uri="{28A0092B-C50C-407E-A947-70E740481C1C}">
                <a14:useLocalDpi xmlns:a14="http://schemas.microsoft.com/office/drawing/2010/main" val="0"/>
              </a:ext>
            </a:extLst>
          </a:blip>
          <a:stretch>
            <a:fillRect/>
          </a:stretch>
        </p:blipFill>
        <p:spPr bwMode="auto">
          <a:xfrm>
            <a:off x="2705622" y="2267211"/>
            <a:ext cx="4371583" cy="3331923"/>
          </a:xfrm>
          <a:prstGeom prst="rect">
            <a:avLst/>
          </a:prstGeom>
          <a:noFill/>
          <a:ln>
            <a:noFill/>
          </a:ln>
        </p:spPr>
      </p:pic>
    </p:spTree>
    <p:extLst>
      <p:ext uri="{BB962C8B-B14F-4D97-AF65-F5344CB8AC3E}">
        <p14:creationId xmlns:p14="http://schemas.microsoft.com/office/powerpoint/2010/main" val="3321829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411</TotalTime>
  <Words>2174</Words>
  <Application>Microsoft Office PowerPoint</Application>
  <PresentationFormat>Custom</PresentationFormat>
  <Paragraphs>103</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Wisp</vt:lpstr>
      <vt:lpstr>steel</vt:lpstr>
      <vt:lpstr>Abstract</vt:lpstr>
      <vt:lpstr>Introduction</vt:lpstr>
      <vt:lpstr>Definition</vt:lpstr>
      <vt:lpstr>Chemical Compositions, structure and related properties of Steel  </vt:lpstr>
      <vt:lpstr>Examples of steel</vt:lpstr>
      <vt:lpstr>Uses of steel</vt:lpstr>
      <vt:lpstr>Process </vt:lpstr>
      <vt:lpstr>Blast Furnace process  </vt:lpstr>
      <vt:lpstr>Step 4: Making steel Electric Arc Furnace </vt:lpstr>
      <vt:lpstr>Basic Oxygen Steelmaking </vt:lpstr>
      <vt:lpstr>Step 4: Secondary steelmaking   </vt:lpstr>
      <vt:lpstr>Step 5: Continuous Casting  </vt:lpstr>
      <vt:lpstr>Importance of hot steel rolling  </vt:lpstr>
      <vt:lpstr>Standards for steel  </vt:lpstr>
      <vt:lpstr>Reference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dc:title>
  <dc:creator>sande</dc:creator>
  <cp:lastModifiedBy>Windows User</cp:lastModifiedBy>
  <cp:revision>69</cp:revision>
  <dcterms:created xsi:type="dcterms:W3CDTF">2021-02-02T07:17:06Z</dcterms:created>
  <dcterms:modified xsi:type="dcterms:W3CDTF">2021-05-29T11:01:17Z</dcterms:modified>
</cp:coreProperties>
</file>